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10" r:id="rId3"/>
    <p:sldId id="311" r:id="rId4"/>
    <p:sldId id="320" r:id="rId5"/>
    <p:sldId id="354" r:id="rId6"/>
    <p:sldId id="355" r:id="rId7"/>
    <p:sldId id="315" r:id="rId8"/>
    <p:sldId id="332" r:id="rId9"/>
    <p:sldId id="368" r:id="rId10"/>
    <p:sldId id="331" r:id="rId11"/>
    <p:sldId id="344" r:id="rId12"/>
    <p:sldId id="349" r:id="rId13"/>
    <p:sldId id="350" r:id="rId14"/>
    <p:sldId id="317" r:id="rId15"/>
    <p:sldId id="348" r:id="rId16"/>
    <p:sldId id="339" r:id="rId17"/>
    <p:sldId id="316" r:id="rId18"/>
    <p:sldId id="318" r:id="rId19"/>
    <p:sldId id="260"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楷体" panose="02010609060101010101" pitchFamily="49" charset="-122"/>
      <p:regular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8" userDrawn="1">
          <p15:clr>
            <a:srgbClr val="A4A3A4"/>
          </p15:clr>
        </p15:guide>
        <p15:guide id="2" pos="28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38" d="100"/>
          <a:sy n="38" d="100"/>
        </p:scale>
        <p:origin x="1020" y="60"/>
      </p:cViewPr>
      <p:guideLst>
        <p:guide orient="horz" pos="2118"/>
        <p:guide pos="28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2.png"/><Relationship Id="rId5" Type="http://schemas.openxmlformats.org/officeDocument/2006/relationships/image" Target="../media/image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27.xml"/><Relationship Id="rId7" Type="http://schemas.openxmlformats.org/officeDocument/2006/relationships/image" Target="../media/image1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2.xml"/><Relationship Id="rId7" Type="http://schemas.openxmlformats.org/officeDocument/2006/relationships/image" Target="../media/image18.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3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0.png"/><Relationship Id="rId5"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8.xml"/><Relationship Id="rId7" Type="http://schemas.openxmlformats.org/officeDocument/2006/relationships/image" Target="../media/image22.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21.jpeg"/><Relationship Id="rId5" Type="http://schemas.openxmlformats.org/officeDocument/2006/relationships/image" Target="../media/image3.png"/><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F6FE"/>
        </a:solidFill>
        <a:effectLst/>
      </p:bgPr>
    </p:bg>
    <p:spTree>
      <p:nvGrpSpPr>
        <p:cNvPr id="1" name=""/>
        <p:cNvGrpSpPr/>
        <p:nvPr/>
      </p:nvGrpSpPr>
      <p:grpSpPr>
        <a:xfrm>
          <a:off x="0" y="0"/>
          <a:ext cx="0" cy="0"/>
          <a:chOff x="0" y="0"/>
          <a:chExt cx="0" cy="0"/>
        </a:xfrm>
      </p:grpSpPr>
      <p:sp>
        <p:nvSpPr>
          <p:cNvPr id="2" name="AutoShape 2"/>
          <p:cNvSpPr/>
          <p:nvPr/>
        </p:nvSpPr>
        <p:spPr>
          <a:xfrm>
            <a:off x="1028700" y="8580524"/>
            <a:ext cx="2296876" cy="0"/>
          </a:xfrm>
          <a:prstGeom prst="line">
            <a:avLst/>
          </a:prstGeom>
          <a:ln w="19050" cap="flat">
            <a:solidFill>
              <a:srgbClr val="000000"/>
            </a:solidFill>
            <a:prstDash val="solid"/>
            <a:headEnd type="none" w="sm" len="sm"/>
            <a:tailEnd type="none" w="sm" len="sm"/>
          </a:ln>
        </p:spPr>
      </p:sp>
      <p:pic>
        <p:nvPicPr>
          <p:cNvPr id="6" name="Picture 6"/>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36955">
            <a:off x="10482674" y="4869717"/>
            <a:ext cx="6610265" cy="4170476"/>
          </a:xfrm>
          <a:prstGeom prst="rect">
            <a:avLst/>
          </a:prstGeom>
        </p:spPr>
      </p:pic>
      <p:pic>
        <p:nvPicPr>
          <p:cNvPr id="7" name="Picture 7"/>
          <p:cNvPicPr>
            <a:picLocks noChangeAspect="1"/>
          </p:cNvPicPr>
          <p:nvPr/>
        </p:nvPicPr>
        <p:blipFill>
          <a:blip r:embed="rId4"/>
          <a:srcRect t="21022"/>
          <a:stretch>
            <a:fillRect/>
          </a:stretch>
        </p:blipFill>
        <p:spPr>
          <a:xfrm rot="-621279">
            <a:off x="11040931" y="2532111"/>
            <a:ext cx="5765512" cy="5656477"/>
          </a:xfrm>
          <a:prstGeom prst="rect">
            <a:avLst/>
          </a:prstGeom>
        </p:spPr>
      </p:pic>
      <p:pic>
        <p:nvPicPr>
          <p:cNvPr id="8" name="Picture 8"/>
          <p:cNvPicPr>
            <a:picLocks noChangeAspect="1"/>
          </p:cNvPicPr>
          <p:nvPr/>
        </p:nvPicPr>
        <p:blipFill>
          <a:blip r:embed="rId4">
            <a:alphaModFix amt="80000"/>
          </a:blip>
          <a:srcRect t="21022"/>
          <a:stretch>
            <a:fillRect/>
          </a:stretch>
        </p:blipFill>
        <p:spPr>
          <a:xfrm rot="618493">
            <a:off x="15971985" y="2148401"/>
            <a:ext cx="1083670" cy="1063176"/>
          </a:xfrm>
          <a:prstGeom prst="rect">
            <a:avLst/>
          </a:prstGeom>
        </p:spPr>
      </p:pic>
      <p:pic>
        <p:nvPicPr>
          <p:cNvPr id="9" name="Picture 9"/>
          <p:cNvPicPr>
            <a:picLocks noChangeAspect="1"/>
          </p:cNvPicPr>
          <p:nvPr/>
        </p:nvPicPr>
        <p:blipFill>
          <a:blip r:embed="rId4">
            <a:alphaModFix amt="80000"/>
          </a:blip>
          <a:srcRect t="21022"/>
          <a:stretch>
            <a:fillRect/>
          </a:stretch>
        </p:blipFill>
        <p:spPr>
          <a:xfrm rot="-1363330" flipH="1">
            <a:off x="9748791" y="7978522"/>
            <a:ext cx="838867" cy="823003"/>
          </a:xfrm>
          <a:prstGeom prst="rect">
            <a:avLst/>
          </a:prstGeom>
        </p:spPr>
      </p:pic>
      <p:pic>
        <p:nvPicPr>
          <p:cNvPr id="10" name="Picture 10"/>
          <p:cNvPicPr>
            <a:picLocks noChangeAspect="1"/>
          </p:cNvPicPr>
          <p:nvPr/>
        </p:nvPicPr>
        <p:blipFill>
          <a:blip r:embed="rId5"/>
          <a:srcRect/>
          <a:stretch>
            <a:fillRect/>
          </a:stretch>
        </p:blipFill>
        <p:spPr>
          <a:xfrm>
            <a:off x="158158" y="192007"/>
            <a:ext cx="4381885" cy="2188700"/>
          </a:xfrm>
          <a:prstGeom prst="rect">
            <a:avLst/>
          </a:prstGeom>
        </p:spPr>
      </p:pic>
      <p:sp>
        <p:nvSpPr>
          <p:cNvPr id="15" name="文本框 14"/>
          <p:cNvSpPr txBox="1"/>
          <p:nvPr/>
        </p:nvSpPr>
        <p:spPr>
          <a:xfrm>
            <a:off x="381000" y="3238500"/>
            <a:ext cx="11120755" cy="1337945"/>
          </a:xfrm>
          <a:prstGeom prst="rect">
            <a:avLst/>
          </a:prstGeom>
          <a:noFill/>
        </p:spPr>
        <p:txBody>
          <a:bodyPr wrap="square" rtlCol="0">
            <a:spAutoFit/>
          </a:bodyPr>
          <a:lstStyle/>
          <a:p>
            <a:pPr>
              <a:lnSpc>
                <a:spcPct val="150000"/>
              </a:lnSpc>
            </a:pPr>
            <a:r>
              <a:rPr lang="en-US" altLang="zh-CN" sz="5400" b="1">
                <a:solidFill>
                  <a:srgbClr val="FF0000"/>
                </a:solidFill>
                <a:effectLst>
                  <a:outerShdw blurRad="38100" dist="19050" dir="2700000" algn="tl" rotWithShape="0">
                    <a:schemeClr val="dk1">
                      <a:alpha val="40000"/>
                      <a:alpha val="40000"/>
                    </a:schemeClr>
                  </a:outerShdw>
                </a:effectLst>
                <a:latin typeface="+mn-ea"/>
                <a:cs typeface="+mn-ea"/>
                <a:sym typeface="+mn-ea"/>
              </a:rPr>
              <a:t>Klustron</a:t>
            </a:r>
            <a:r>
              <a:rPr lang="zh-CN" altLang="en-US" sz="5400" b="1">
                <a:solidFill>
                  <a:srgbClr val="FF0000"/>
                </a:solidFill>
                <a:effectLst>
                  <a:outerShdw blurRad="38100" dist="19050" dir="2700000" algn="tl" rotWithShape="0">
                    <a:schemeClr val="dk1">
                      <a:alpha val="40000"/>
                      <a:alpha val="40000"/>
                    </a:schemeClr>
                  </a:outerShdw>
                </a:effectLst>
                <a:latin typeface="+mn-ea"/>
                <a:cs typeface="+mn-ea"/>
                <a:sym typeface="+mn-ea"/>
              </a:rPr>
              <a:t>核心能力及应用场景介绍</a:t>
            </a:r>
          </a:p>
        </p:txBody>
      </p:sp>
      <p:sp>
        <p:nvSpPr>
          <p:cNvPr id="17" name="文本框 16"/>
          <p:cNvSpPr txBox="1"/>
          <p:nvPr/>
        </p:nvSpPr>
        <p:spPr>
          <a:xfrm>
            <a:off x="990600" y="8129270"/>
            <a:ext cx="2453640" cy="368300"/>
          </a:xfrm>
          <a:prstGeom prst="rect">
            <a:avLst/>
          </a:prstGeom>
          <a:noFill/>
        </p:spPr>
        <p:txBody>
          <a:bodyPr wrap="square" rtlCol="0" anchor="t">
            <a:spAutoFit/>
          </a:bodyPr>
          <a:lstStyle/>
          <a:p>
            <a:r>
              <a:rPr lang="en-US" altLang="zh-CN">
                <a:sym typeface="+mn-ea"/>
              </a:rPr>
              <a:t>www.kluston.com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海量数据存储场景</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1" name="文本框 10"/>
          <p:cNvSpPr txBox="1"/>
          <p:nvPr/>
        </p:nvSpPr>
        <p:spPr>
          <a:xfrm>
            <a:off x="1295400" y="6398895"/>
            <a:ext cx="13242925" cy="338010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zh-CN" altLang="en-US" sz="2000">
                <a:latin typeface="+mn-ea"/>
                <a:cs typeface="+mn-ea"/>
              </a:rPr>
              <a:t>单机</a:t>
            </a:r>
            <a:r>
              <a:rPr lang="en-US" altLang="zh-CN" sz="2000">
                <a:latin typeface="+mn-ea"/>
                <a:cs typeface="+mn-ea"/>
              </a:rPr>
              <a:t>MySQL</a:t>
            </a:r>
            <a:r>
              <a:rPr lang="zh-CN" altLang="en-US" sz="2000">
                <a:latin typeface="+mn-ea"/>
                <a:cs typeface="+mn-ea"/>
              </a:rPr>
              <a:t>、</a:t>
            </a:r>
            <a:r>
              <a:rPr lang="zh-CN" altLang="en-US" sz="2000">
                <a:latin typeface="+mn-ea"/>
                <a:cs typeface="+mn-ea"/>
                <a:sym typeface="+mn-ea"/>
              </a:rPr>
              <a:t>分库分表</a:t>
            </a:r>
            <a:r>
              <a:rPr lang="zh-CN" altLang="en-US" sz="2000">
                <a:latin typeface="+mn-ea"/>
                <a:cs typeface="+mn-ea"/>
              </a:rPr>
              <a:t>现状：</a:t>
            </a:r>
          </a:p>
          <a:p>
            <a:pPr marL="285750" indent="-285750">
              <a:buFont typeface="Wingdings" panose="05000000000000000000" charset="0"/>
              <a:buChar char="u"/>
            </a:pPr>
            <a:r>
              <a:rPr lang="zh-CN" altLang="en-US" sz="2000">
                <a:latin typeface="+mn-ea"/>
                <a:cs typeface="+mn-ea"/>
              </a:rPr>
              <a:t>随着数据量增加，存储空间和性能会成为严重的瓶颈。</a:t>
            </a:r>
          </a:p>
          <a:p>
            <a:pPr marL="285750" indent="-285750">
              <a:buFont typeface="Wingdings" panose="05000000000000000000" charset="0"/>
              <a:buChar char="u"/>
            </a:pPr>
            <a:r>
              <a:rPr lang="zh-CN" altLang="en-US" sz="2000">
                <a:latin typeface="+mn-ea"/>
                <a:cs typeface="+mn-ea"/>
              </a:rPr>
              <a:t>无法进行平滑水平扩容。</a:t>
            </a:r>
          </a:p>
          <a:p>
            <a:pPr marL="285750" indent="-285750">
              <a:buFont typeface="Wingdings" panose="05000000000000000000" charset="0"/>
              <a:buChar char="u"/>
            </a:pPr>
            <a:r>
              <a:rPr lang="zh-CN" altLang="en-US" sz="2000">
                <a:latin typeface="+mn-ea"/>
                <a:cs typeface="+mn-ea"/>
              </a:rPr>
              <a:t>分库分表架构中，业务层需要按照分表键的划分，将数据写到不同的库表中，架构相对僵化，可扩展性较低。</a:t>
            </a:r>
          </a:p>
          <a:p>
            <a:pPr indent="0">
              <a:buFont typeface="Wingdings" panose="05000000000000000000" charset="0"/>
              <a:buNone/>
            </a:pPr>
            <a:endParaRPr lang="zh-CN" altLang="en-US" sz="2000">
              <a:latin typeface="+mn-ea"/>
              <a:cs typeface="+mn-ea"/>
            </a:endParaRPr>
          </a:p>
          <a:p>
            <a:pPr indent="0">
              <a:buFont typeface="Wingdings" panose="05000000000000000000" charset="0"/>
              <a:buNone/>
            </a:pPr>
            <a:endParaRPr lang="zh-CN" altLang="en-US" sz="2000">
              <a:latin typeface="+mn-ea"/>
              <a:cs typeface="+mn-ea"/>
            </a:endParaRPr>
          </a:p>
          <a:p>
            <a:pPr indent="0">
              <a:buFont typeface="Wingdings" panose="05000000000000000000" charset="0"/>
              <a:buNone/>
            </a:pPr>
            <a:r>
              <a:rPr lang="en-US" altLang="zh-CN" sz="2000">
                <a:latin typeface="+mn-ea"/>
                <a:cs typeface="+mn-ea"/>
              </a:rPr>
              <a:t>Klustron</a:t>
            </a:r>
            <a:r>
              <a:rPr lang="zh-CN" altLang="en-US" sz="2000">
                <a:latin typeface="+mn-ea"/>
                <a:cs typeface="+mn-ea"/>
              </a:rPr>
              <a:t>能提供更高效快捷的数据库服务：</a:t>
            </a:r>
          </a:p>
          <a:p>
            <a:pPr marL="285750" indent="-285750">
              <a:buFont typeface="Wingdings" panose="05000000000000000000" charset="0"/>
              <a:buChar char="u"/>
            </a:pPr>
            <a:r>
              <a:rPr lang="zh-CN" altLang="en-US" sz="2000" b="1">
                <a:latin typeface="+mn-ea"/>
                <a:cs typeface="+mn-ea"/>
              </a:rPr>
              <a:t>在线水平扩展</a:t>
            </a:r>
            <a:r>
              <a:rPr lang="zh-CN" altLang="en-US" sz="2000">
                <a:latin typeface="+mn-ea"/>
                <a:cs typeface="+mn-ea"/>
              </a:rPr>
              <a:t>，水平扩容能力平滑完成，秒级完成切换。</a:t>
            </a:r>
          </a:p>
          <a:p>
            <a:pPr marL="285750" indent="-285750">
              <a:buFont typeface="Wingdings" panose="05000000000000000000" charset="0"/>
              <a:buChar char="u"/>
            </a:pPr>
            <a:r>
              <a:rPr lang="zh-CN" altLang="en-US" sz="2000" b="1">
                <a:latin typeface="+mn-ea"/>
                <a:cs typeface="+mn-ea"/>
              </a:rPr>
              <a:t>高效计算能力</a:t>
            </a:r>
            <a:r>
              <a:rPr lang="zh-CN" altLang="en-US" sz="2000">
                <a:latin typeface="+mn-ea"/>
                <a:cs typeface="+mn-ea"/>
              </a:rPr>
              <a:t>，将计算能力下推至各存储节点，提高并行计算能力。</a:t>
            </a:r>
          </a:p>
          <a:p>
            <a:pPr marL="285750" indent="-285750">
              <a:buFont typeface="Wingdings" panose="05000000000000000000" charset="0"/>
              <a:buChar char="u"/>
            </a:pPr>
            <a:r>
              <a:rPr lang="zh-CN" altLang="en-US" sz="2000" b="1">
                <a:latin typeface="+mn-ea"/>
                <a:cs typeface="+mn-ea"/>
              </a:rPr>
              <a:t>高度兼容协议</a:t>
            </a:r>
            <a:r>
              <a:rPr lang="zh-CN" altLang="en-US" sz="2000">
                <a:latin typeface="+mn-ea"/>
                <a:cs typeface="+mn-ea"/>
              </a:rPr>
              <a:t>，高度兼容</a:t>
            </a:r>
            <a:r>
              <a:rPr lang="en-US" altLang="zh-CN" sz="2000">
                <a:latin typeface="+mn-ea"/>
                <a:cs typeface="+mn-ea"/>
              </a:rPr>
              <a:t>MySQL</a:t>
            </a:r>
            <a:r>
              <a:rPr lang="zh-CN" altLang="en-US" sz="2000">
                <a:latin typeface="+mn-ea"/>
                <a:cs typeface="+mn-ea"/>
              </a:rPr>
              <a:t>和</a:t>
            </a:r>
            <a:r>
              <a:rPr lang="en-US" altLang="zh-CN" sz="2000">
                <a:latin typeface="+mn-ea"/>
                <a:cs typeface="+mn-ea"/>
              </a:rPr>
              <a:t>PostgreSQL</a:t>
            </a:r>
            <a:r>
              <a:rPr lang="zh-CN" altLang="en-US" sz="2000">
                <a:latin typeface="+mn-ea"/>
                <a:cs typeface="+mn-ea"/>
              </a:rPr>
              <a:t>，大大减少了开发适配成本。</a:t>
            </a:r>
          </a:p>
          <a:p>
            <a:pPr marL="285750" indent="-285750">
              <a:buFont typeface="Wingdings" panose="05000000000000000000" charset="0"/>
              <a:buChar char="u"/>
            </a:pPr>
            <a:endParaRPr lang="zh-CN" altLang="en-US" sz="2000">
              <a:latin typeface="+mn-ea"/>
              <a:cs typeface="+mn-ea"/>
            </a:endParaRPr>
          </a:p>
        </p:txBody>
      </p:sp>
      <p:pic>
        <p:nvPicPr>
          <p:cNvPr id="12" name="图片 11"/>
          <p:cNvPicPr>
            <a:picLocks noChangeAspect="1"/>
          </p:cNvPicPr>
          <p:nvPr>
            <p:custDataLst>
              <p:tags r:id="rId2"/>
            </p:custDataLst>
          </p:nvPr>
        </p:nvPicPr>
        <p:blipFill>
          <a:blip r:embed="rId6"/>
          <a:stretch>
            <a:fillRect/>
          </a:stretch>
        </p:blipFill>
        <p:spPr>
          <a:xfrm>
            <a:off x="1291590" y="1576070"/>
            <a:ext cx="13246735" cy="4404995"/>
          </a:xfrm>
          <a:prstGeom prst="rect">
            <a:avLst/>
          </a:prstGeom>
          <a:ln>
            <a:solidFill>
              <a:srgbClr val="00B0F0"/>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并行查询处理</a:t>
            </a:r>
            <a:r>
              <a:rPr lang="en-US" altLang="zh-CN" sz="4000" b="1">
                <a:latin typeface="+mj-ea"/>
                <a:ea typeface="+mj-ea"/>
                <a:cs typeface="楷体" panose="02010609060101010101" charset="-122"/>
                <a:sym typeface="+mn-ea"/>
              </a:rPr>
              <a:t>-</a:t>
            </a:r>
            <a:r>
              <a:rPr lang="zh-CN" altLang="en-US" sz="4000" b="1">
                <a:latin typeface="+mj-ea"/>
                <a:ea typeface="+mj-ea"/>
                <a:cs typeface="楷体" panose="02010609060101010101" charset="-122"/>
                <a:sym typeface="+mn-ea"/>
              </a:rPr>
              <a:t>计算层</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pic>
        <p:nvPicPr>
          <p:cNvPr id="10" name="图片 9"/>
          <p:cNvPicPr>
            <a:picLocks noChangeAspect="1"/>
          </p:cNvPicPr>
          <p:nvPr>
            <p:custDataLst>
              <p:tags r:id="rId2"/>
            </p:custDataLst>
          </p:nvPr>
        </p:nvPicPr>
        <p:blipFill>
          <a:blip r:embed="rId6"/>
          <a:stretch>
            <a:fillRect/>
          </a:stretch>
        </p:blipFill>
        <p:spPr>
          <a:xfrm>
            <a:off x="533400" y="2125345"/>
            <a:ext cx="16501745" cy="68573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并行查询处理</a:t>
            </a:r>
            <a:r>
              <a:rPr lang="en-US" altLang="zh-CN" sz="4000" b="1">
                <a:latin typeface="+mj-ea"/>
                <a:ea typeface="+mj-ea"/>
                <a:cs typeface="楷体" panose="02010609060101010101" charset="-122"/>
                <a:sym typeface="+mn-ea"/>
              </a:rPr>
              <a:t>-</a:t>
            </a:r>
            <a:r>
              <a:rPr lang="zh-CN" altLang="en-US" sz="4000" b="1">
                <a:latin typeface="+mj-ea"/>
                <a:ea typeface="+mj-ea"/>
                <a:cs typeface="楷体" panose="02010609060101010101" charset="-122"/>
                <a:sym typeface="+mn-ea"/>
              </a:rPr>
              <a:t>存储层</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pic>
        <p:nvPicPr>
          <p:cNvPr id="10" name="图片 9"/>
          <p:cNvPicPr>
            <a:picLocks noChangeAspect="1"/>
          </p:cNvPicPr>
          <p:nvPr>
            <p:custDataLst>
              <p:tags r:id="rId2"/>
            </p:custDataLst>
          </p:nvPr>
        </p:nvPicPr>
        <p:blipFill>
          <a:blip r:embed="rId6"/>
          <a:stretch>
            <a:fillRect/>
          </a:stretch>
        </p:blipFill>
        <p:spPr>
          <a:xfrm>
            <a:off x="228600" y="2355215"/>
            <a:ext cx="17207230" cy="65112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并行查询处理</a:t>
            </a:r>
            <a:r>
              <a:rPr lang="en-US" altLang="zh-CN" sz="4000" b="1">
                <a:latin typeface="+mj-ea"/>
                <a:ea typeface="+mj-ea"/>
                <a:cs typeface="楷体" panose="02010609060101010101" charset="-122"/>
                <a:sym typeface="+mn-ea"/>
              </a:rPr>
              <a:t>-</a:t>
            </a:r>
            <a:r>
              <a:rPr lang="zh-CN" altLang="en-US" sz="4000" b="1">
                <a:latin typeface="+mj-ea"/>
                <a:ea typeface="+mj-ea"/>
                <a:cs typeface="楷体" panose="02010609060101010101" charset="-122"/>
                <a:sym typeface="+mn-ea"/>
              </a:rPr>
              <a:t>存储层</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pic>
        <p:nvPicPr>
          <p:cNvPr id="11" name="图片 10"/>
          <p:cNvPicPr>
            <a:picLocks noChangeAspect="1"/>
          </p:cNvPicPr>
          <p:nvPr>
            <p:custDataLst>
              <p:tags r:id="rId2"/>
            </p:custDataLst>
          </p:nvPr>
        </p:nvPicPr>
        <p:blipFill>
          <a:blip r:embed="rId6"/>
          <a:stretch>
            <a:fillRect/>
          </a:stretch>
        </p:blipFill>
        <p:spPr>
          <a:xfrm>
            <a:off x="381000" y="2530475"/>
            <a:ext cx="17171035" cy="58769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5">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6"/>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金融级强一致性场景</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2" name="文本框 11"/>
          <p:cNvSpPr txBox="1"/>
          <p:nvPr/>
        </p:nvSpPr>
        <p:spPr>
          <a:xfrm>
            <a:off x="1208405" y="7508875"/>
            <a:ext cx="14945995" cy="132207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2000" b="1">
                <a:latin typeface="+mn-ea"/>
                <a:cs typeface="+mn-ea"/>
                <a:sym typeface="+mn-ea"/>
              </a:rPr>
              <a:t>Klustron Fullsync</a:t>
            </a:r>
            <a:r>
              <a:rPr lang="zh-CN" altLang="en-US" sz="2000" b="1">
                <a:latin typeface="+mn-ea"/>
                <a:cs typeface="+mn-ea"/>
                <a:sym typeface="+mn-ea"/>
              </a:rPr>
              <a:t>和</a:t>
            </a:r>
            <a:r>
              <a:rPr lang="en-US" altLang="zh-CN" sz="2000" b="1">
                <a:latin typeface="+mn-ea"/>
                <a:cs typeface="+mn-ea"/>
              </a:rPr>
              <a:t>Semisync</a:t>
            </a:r>
            <a:r>
              <a:rPr lang="zh-CN" altLang="en-US" sz="2000" b="1">
                <a:latin typeface="+mn-ea"/>
                <a:cs typeface="+mn-ea"/>
              </a:rPr>
              <a:t>半同步对比：</a:t>
            </a:r>
            <a:endParaRPr lang="zh-CN" altLang="en-US" sz="2000">
              <a:latin typeface="+mn-ea"/>
              <a:cs typeface="+mn-ea"/>
            </a:endParaRPr>
          </a:p>
          <a:p>
            <a:pPr marL="285750" indent="-285750">
              <a:buFont typeface="Arial" panose="020B0604020202020204" pitchFamily="34" charset="0"/>
              <a:buChar char="•"/>
            </a:pPr>
            <a:r>
              <a:rPr lang="zh-CN" altLang="en-US" sz="2000">
                <a:latin typeface="+mn-ea"/>
                <a:cs typeface="+mn-ea"/>
                <a:sym typeface="+mn-ea"/>
              </a:rPr>
              <a:t>确保在有</a:t>
            </a:r>
            <a:r>
              <a:rPr lang="en-US" altLang="zh-CN" sz="2000">
                <a:latin typeface="+mn-ea"/>
                <a:cs typeface="+mn-ea"/>
                <a:sym typeface="+mn-ea"/>
              </a:rPr>
              <a:t>N</a:t>
            </a:r>
            <a:r>
              <a:rPr lang="zh-CN" altLang="en-US" sz="2000">
                <a:latin typeface="+mn-ea"/>
                <a:cs typeface="+mn-ea"/>
                <a:sym typeface="+mn-ea"/>
              </a:rPr>
              <a:t>（</a:t>
            </a:r>
            <a:r>
              <a:rPr lang="en-US" altLang="zh-CN" sz="2000">
                <a:latin typeface="+mn-ea"/>
                <a:cs typeface="+mn-ea"/>
                <a:sym typeface="+mn-ea"/>
              </a:rPr>
              <a:t>N≥1</a:t>
            </a:r>
            <a:r>
              <a:rPr lang="zh-CN" altLang="en-US" sz="2000">
                <a:latin typeface="+mn-ea"/>
                <a:cs typeface="+mn-ea"/>
                <a:sym typeface="+mn-ea"/>
              </a:rPr>
              <a:t>）备机回复</a:t>
            </a:r>
            <a:r>
              <a:rPr lang="en-US" altLang="zh-CN" sz="2000">
                <a:latin typeface="+mn-ea"/>
                <a:cs typeface="+mn-ea"/>
                <a:sym typeface="+mn-ea"/>
              </a:rPr>
              <a:t>ACK</a:t>
            </a:r>
            <a:r>
              <a:rPr lang="zh-CN" altLang="en-US" sz="2000">
                <a:latin typeface="+mn-ea"/>
                <a:cs typeface="+mn-ea"/>
                <a:sym typeface="+mn-ea"/>
              </a:rPr>
              <a:t>后，才能将提交成功返回给客户端。</a:t>
            </a:r>
            <a:endParaRPr lang="zh-CN" altLang="en-US" sz="2000">
              <a:latin typeface="+mn-ea"/>
              <a:cs typeface="+mn-ea"/>
            </a:endParaRPr>
          </a:p>
          <a:p>
            <a:pPr marL="285750" indent="-285750">
              <a:buFont typeface="Arial" panose="020B0604020202020204" pitchFamily="34" charset="0"/>
              <a:buChar char="•"/>
            </a:pPr>
            <a:r>
              <a:rPr lang="en-US" altLang="zh-CN" sz="2000">
                <a:latin typeface="+mn-ea"/>
                <a:cs typeface="+mn-ea"/>
                <a:sym typeface="+mn-ea"/>
              </a:rPr>
              <a:t>等待备机确认期间，客户端会话及其事务不占用工作线程</a:t>
            </a:r>
            <a:r>
              <a:rPr lang="zh-CN" altLang="en-US" sz="2000">
                <a:latin typeface="+mn-ea"/>
                <a:cs typeface="+mn-ea"/>
                <a:sym typeface="+mn-ea"/>
              </a:rPr>
              <a:t>。</a:t>
            </a:r>
            <a:endParaRPr lang="zh-CN" altLang="en-US" sz="2000">
              <a:latin typeface="+mn-ea"/>
              <a:cs typeface="+mn-ea"/>
            </a:endParaRPr>
          </a:p>
          <a:p>
            <a:pPr marL="285750" indent="-285750">
              <a:buFont typeface="Arial" panose="020B0604020202020204" pitchFamily="34" charset="0"/>
              <a:buChar char="•"/>
            </a:pPr>
            <a:r>
              <a:rPr lang="zh-CN" altLang="en-US" sz="2000">
                <a:latin typeface="+mn-ea"/>
                <a:cs typeface="+mn-ea"/>
              </a:rPr>
              <a:t>强一致性</a:t>
            </a:r>
            <a:r>
              <a:rPr lang="en-US" altLang="zh-CN" sz="2000">
                <a:latin typeface="+mn-ea"/>
                <a:cs typeface="+mn-ea"/>
              </a:rPr>
              <a:t>&gt;</a:t>
            </a:r>
            <a:r>
              <a:rPr lang="zh-CN" altLang="en-US" sz="2000">
                <a:latin typeface="+mn-ea"/>
                <a:cs typeface="+mn-ea"/>
              </a:rPr>
              <a:t>可用性，等待备机回复</a:t>
            </a:r>
            <a:r>
              <a:rPr lang="en-US" altLang="zh-CN" sz="2000">
                <a:latin typeface="+mn-ea"/>
                <a:cs typeface="+mn-ea"/>
              </a:rPr>
              <a:t>ACK</a:t>
            </a:r>
            <a:r>
              <a:rPr lang="zh-CN" altLang="en-US" sz="2000">
                <a:latin typeface="+mn-ea"/>
                <a:cs typeface="+mn-ea"/>
              </a:rPr>
              <a:t>超时后，不会退化为异步复制模式，</a:t>
            </a:r>
            <a:r>
              <a:rPr lang="en-US" altLang="zh-CN" sz="2000">
                <a:latin typeface="+mn-ea"/>
                <a:cs typeface="+mn-ea"/>
              </a:rPr>
              <a:t>storage shard</a:t>
            </a:r>
            <a:r>
              <a:rPr lang="zh-CN" altLang="en-US" sz="2000">
                <a:latin typeface="+mn-ea"/>
                <a:cs typeface="+mn-ea"/>
              </a:rPr>
              <a:t>会被设置为只读。</a:t>
            </a:r>
          </a:p>
        </p:txBody>
      </p:sp>
      <p:pic>
        <p:nvPicPr>
          <p:cNvPr id="13" name="图片 12"/>
          <p:cNvPicPr>
            <a:picLocks noChangeAspect="1"/>
          </p:cNvPicPr>
          <p:nvPr>
            <p:custDataLst>
              <p:tags r:id="rId2"/>
            </p:custDataLst>
          </p:nvPr>
        </p:nvPicPr>
        <p:blipFill>
          <a:blip r:embed="rId7"/>
          <a:stretch>
            <a:fillRect/>
          </a:stretch>
        </p:blipFill>
        <p:spPr>
          <a:xfrm>
            <a:off x="9525000" y="1292225"/>
            <a:ext cx="6734810" cy="6129655"/>
          </a:xfrm>
          <a:prstGeom prst="rect">
            <a:avLst/>
          </a:prstGeom>
        </p:spPr>
      </p:pic>
      <p:pic>
        <p:nvPicPr>
          <p:cNvPr id="14" name="图片 13"/>
          <p:cNvPicPr>
            <a:picLocks noChangeAspect="1"/>
          </p:cNvPicPr>
          <p:nvPr>
            <p:custDataLst>
              <p:tags r:id="rId3"/>
            </p:custDataLst>
          </p:nvPr>
        </p:nvPicPr>
        <p:blipFill>
          <a:blip r:embed="rId8"/>
          <a:stretch>
            <a:fillRect/>
          </a:stretch>
        </p:blipFill>
        <p:spPr>
          <a:xfrm>
            <a:off x="1143000" y="1268095"/>
            <a:ext cx="6751320" cy="61772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并行查询处理</a:t>
            </a:r>
            <a:r>
              <a:rPr lang="en-US" altLang="zh-CN" sz="4000" b="1">
                <a:latin typeface="+mj-ea"/>
                <a:ea typeface="+mj-ea"/>
                <a:cs typeface="楷体" panose="02010609060101010101" charset="-122"/>
                <a:sym typeface="+mn-ea"/>
              </a:rPr>
              <a:t>-</a:t>
            </a:r>
            <a:r>
              <a:rPr lang="zh-CN" altLang="en-US" sz="4000" b="1">
                <a:latin typeface="+mj-ea"/>
                <a:ea typeface="+mj-ea"/>
                <a:cs typeface="楷体" panose="02010609060101010101" charset="-122"/>
                <a:sym typeface="+mn-ea"/>
              </a:rPr>
              <a:t>计算层与存储层之间</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pic>
        <p:nvPicPr>
          <p:cNvPr id="11" name="图片 10"/>
          <p:cNvPicPr>
            <a:picLocks noChangeAspect="1"/>
          </p:cNvPicPr>
          <p:nvPr>
            <p:custDataLst>
              <p:tags r:id="rId2"/>
            </p:custDataLst>
          </p:nvPr>
        </p:nvPicPr>
        <p:blipFill>
          <a:blip r:embed="rId6"/>
          <a:stretch>
            <a:fillRect/>
          </a:stretch>
        </p:blipFill>
        <p:spPr>
          <a:xfrm>
            <a:off x="762000" y="2119630"/>
            <a:ext cx="16515715" cy="67525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5">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6"/>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mj-ea"/>
                <a:ea typeface="+mj-ea"/>
                <a:cs typeface="楷体" panose="02010609060101010101" charset="-122"/>
                <a:sym typeface="+mn-ea"/>
              </a:rPr>
              <a:t>故障自动恢复场景</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1" name="文本框 10"/>
          <p:cNvSpPr txBox="1"/>
          <p:nvPr/>
        </p:nvSpPr>
        <p:spPr>
          <a:xfrm>
            <a:off x="568960" y="8594090"/>
            <a:ext cx="16813530" cy="108966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marL="285750" indent="-285750">
              <a:buFont typeface="Wingdings" panose="05000000000000000000" charset="0"/>
              <a:buChar char="l"/>
            </a:pPr>
            <a:r>
              <a:rPr lang="zh-CN" altLang="en-US" sz="2000">
                <a:latin typeface="宋体" panose="02010600030101010101" pitchFamily="2" charset="-122"/>
                <a:ea typeface="宋体" panose="02010600030101010101" pitchFamily="2" charset="-122"/>
                <a:cs typeface="宋体" panose="02010600030101010101" pitchFamily="2" charset="-122"/>
                <a:sym typeface="+mn-ea"/>
              </a:rPr>
              <a:t>在</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Fullsync HA</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机制下，存储节点</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master</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故障后，能在</a:t>
            </a:r>
            <a:r>
              <a:rPr lang="en-US" altLang="zh-CN" sz="2000">
                <a:latin typeface="宋体" panose="02010600030101010101" pitchFamily="2" charset="-122"/>
                <a:ea typeface="宋体" panose="02010600030101010101" pitchFamily="2" charset="-122"/>
                <a:cs typeface="宋体" panose="02010600030101010101" pitchFamily="2" charset="-122"/>
                <a:sym typeface="+mn-ea"/>
              </a:rPr>
              <a:t>30s</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内进行切换完成并恢复读写服务，无需人工干预，有效降低运维成本。</a:t>
            </a:r>
          </a:p>
          <a:p>
            <a:pPr marL="285750" indent="-285750">
              <a:buFont typeface="Wingdings" panose="05000000000000000000" charset="0"/>
              <a:buChar char="l"/>
            </a:pPr>
            <a:r>
              <a:rPr lang="zh-CN" altLang="en-US" sz="2000">
                <a:latin typeface="宋体" panose="02010600030101010101" pitchFamily="2" charset="-122"/>
                <a:ea typeface="宋体" panose="02010600030101010101" pitchFamily="2" charset="-122"/>
                <a:cs typeface="宋体" panose="02010600030101010101" pitchFamily="2" charset="-122"/>
              </a:rPr>
              <a:t>在</a:t>
            </a:r>
            <a:r>
              <a:rPr lang="en-US" altLang="zh-CN" sz="2000">
                <a:latin typeface="宋体" panose="02010600030101010101" pitchFamily="2" charset="-122"/>
                <a:ea typeface="宋体" panose="02010600030101010101" pitchFamily="2" charset="-122"/>
                <a:cs typeface="宋体" panose="02010600030101010101" pitchFamily="2" charset="-122"/>
              </a:rPr>
              <a:t>2*N+1</a:t>
            </a:r>
            <a:r>
              <a:rPr lang="zh-CN" altLang="en-US" sz="2000">
                <a:latin typeface="宋体" panose="02010600030101010101" pitchFamily="2" charset="-122"/>
                <a:ea typeface="宋体" panose="02010600030101010101" pitchFamily="2" charset="-122"/>
                <a:cs typeface="宋体" panose="02010600030101010101" pitchFamily="2" charset="-122"/>
              </a:rPr>
              <a:t>个存储节点集群中，允许</a:t>
            </a:r>
            <a:r>
              <a:rPr lang="en-US" altLang="zh-CN" sz="2000">
                <a:latin typeface="宋体" panose="02010600030101010101" pitchFamily="2" charset="-122"/>
                <a:ea typeface="宋体" panose="02010600030101010101" pitchFamily="2" charset="-122"/>
                <a:cs typeface="宋体" panose="02010600030101010101" pitchFamily="2" charset="-122"/>
              </a:rPr>
              <a:t>N</a:t>
            </a:r>
            <a:r>
              <a:rPr lang="zh-CN" altLang="en-US" sz="2000">
                <a:latin typeface="宋体" panose="02010600030101010101" pitchFamily="2" charset="-122"/>
                <a:ea typeface="宋体" panose="02010600030101010101" pitchFamily="2" charset="-122"/>
                <a:cs typeface="宋体" panose="02010600030101010101" pitchFamily="2" charset="-122"/>
              </a:rPr>
              <a:t>个存储节点同时故障，此时仍符合多数派写入成功后，事务方可提交的</a:t>
            </a:r>
            <a:r>
              <a:rPr lang="en-US" altLang="zh-CN" sz="2000">
                <a:latin typeface="宋体" panose="02010600030101010101" pitchFamily="2" charset="-122"/>
                <a:ea typeface="宋体" panose="02010600030101010101" pitchFamily="2" charset="-122"/>
                <a:cs typeface="宋体" panose="02010600030101010101" pitchFamily="2" charset="-122"/>
              </a:rPr>
              <a:t>Fullsync</a:t>
            </a:r>
            <a:r>
              <a:rPr lang="zh-CN" altLang="en-US" sz="2000">
                <a:latin typeface="宋体" panose="02010600030101010101" pitchFamily="2" charset="-122"/>
                <a:ea typeface="宋体" panose="02010600030101010101" pitchFamily="2" charset="-122"/>
                <a:cs typeface="宋体" panose="02010600030101010101" pitchFamily="2" charset="-122"/>
              </a:rPr>
              <a:t>强一致性原则，持续的提供读写服务。</a:t>
            </a:r>
          </a:p>
        </p:txBody>
      </p:sp>
      <p:pic>
        <p:nvPicPr>
          <p:cNvPr id="14" name="图片 13"/>
          <p:cNvPicPr>
            <a:picLocks noChangeAspect="1"/>
          </p:cNvPicPr>
          <p:nvPr>
            <p:custDataLst>
              <p:tags r:id="rId2"/>
            </p:custDataLst>
          </p:nvPr>
        </p:nvPicPr>
        <p:blipFill>
          <a:blip r:embed="rId7"/>
          <a:stretch>
            <a:fillRect/>
          </a:stretch>
        </p:blipFill>
        <p:spPr>
          <a:xfrm>
            <a:off x="685800" y="5361305"/>
            <a:ext cx="13489305" cy="2880360"/>
          </a:xfrm>
          <a:prstGeom prst="rect">
            <a:avLst/>
          </a:prstGeom>
          <a:ln>
            <a:solidFill>
              <a:srgbClr val="00B0F0"/>
            </a:solidFill>
          </a:ln>
        </p:spPr>
      </p:pic>
      <p:pic>
        <p:nvPicPr>
          <p:cNvPr id="13" name="图片 12"/>
          <p:cNvPicPr>
            <a:picLocks noChangeAspect="1"/>
          </p:cNvPicPr>
          <p:nvPr>
            <p:custDataLst>
              <p:tags r:id="rId3"/>
            </p:custDataLst>
          </p:nvPr>
        </p:nvPicPr>
        <p:blipFill>
          <a:blip r:embed="rId8"/>
          <a:stretch>
            <a:fillRect/>
          </a:stretch>
        </p:blipFill>
        <p:spPr>
          <a:xfrm>
            <a:off x="685800" y="1791335"/>
            <a:ext cx="16109315" cy="3215640"/>
          </a:xfrm>
          <a:prstGeom prst="rect">
            <a:avLst/>
          </a:prstGeom>
          <a:ln>
            <a:solidFill>
              <a:schemeClr val="accent3"/>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t="21022"/>
          <a:stretch>
            <a:fillRect/>
          </a:stretch>
        </p:blipFill>
        <p:spPr>
          <a:xfrm rot="618493">
            <a:off x="15336985" y="2496227"/>
            <a:ext cx="1298371" cy="1273817"/>
          </a:xfrm>
          <a:prstGeom prst="rect">
            <a:avLst/>
          </a:prstGeom>
        </p:spPr>
      </p:pic>
      <p:pic>
        <p:nvPicPr>
          <p:cNvPr id="3" name="Picture 3"/>
          <p:cNvPicPr>
            <a:picLocks noChangeAspect="1"/>
          </p:cNvPicPr>
          <p:nvPr/>
        </p:nvPicPr>
        <p:blipFill>
          <a:blip r:embed="rId3">
            <a:alphaModFix amt="80000"/>
          </a:blip>
          <a:srcRect t="21022"/>
          <a:stretch>
            <a:fillRect/>
          </a:stretch>
        </p:blipFill>
        <p:spPr>
          <a:xfrm rot="-1363330" flipH="1">
            <a:off x="1671249" y="8006639"/>
            <a:ext cx="838867" cy="823003"/>
          </a:xfrm>
          <a:prstGeom prst="rect">
            <a:avLst/>
          </a:prstGeom>
        </p:spPr>
      </p:pic>
      <p:grpSp>
        <p:nvGrpSpPr>
          <p:cNvPr id="4" name="Group 4"/>
          <p:cNvGrpSpPr/>
          <p:nvPr/>
        </p:nvGrpSpPr>
        <p:grpSpPr>
          <a:xfrm>
            <a:off x="8433774" y="3703850"/>
            <a:ext cx="1420453" cy="142045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3274276" y="9585777"/>
            <a:ext cx="4841625" cy="548636"/>
            <a:chOff x="0" y="0"/>
            <a:chExt cx="6455500" cy="731514"/>
          </a:xfrm>
        </p:grpSpPr>
        <p:sp>
          <p:nvSpPr>
            <p:cNvPr id="8" name="AutoShape 8"/>
            <p:cNvSpPr/>
            <p:nvPr/>
          </p:nvSpPr>
          <p:spPr>
            <a:xfrm>
              <a:off x="2739288" y="12700"/>
              <a:ext cx="3062501" cy="0"/>
            </a:xfrm>
            <a:prstGeom prst="line">
              <a:avLst/>
            </a:prstGeom>
            <a:ln w="25400" cap="flat">
              <a:solidFill>
                <a:srgbClr val="404040"/>
              </a:solidFill>
              <a:prstDash val="solid"/>
              <a:headEnd type="none" w="sm" len="sm"/>
              <a:tailEnd type="none" w="sm" len="sm"/>
            </a:ln>
          </p:spPr>
        </p:sp>
        <p:sp>
          <p:nvSpPr>
            <p:cNvPr id="9" name="TextBox 9"/>
            <p:cNvSpPr txBox="1"/>
            <p:nvPr/>
          </p:nvSpPr>
          <p:spPr>
            <a:xfrm>
              <a:off x="0" y="159253"/>
              <a:ext cx="6455500" cy="572261"/>
            </a:xfrm>
            <a:prstGeom prst="rect">
              <a:avLst/>
            </a:prstGeom>
          </p:spPr>
          <p:txBody>
            <a:bodyPr lIns="0" tIns="0" rIns="0" bIns="0" rtlCol="0" anchor="t">
              <a:spAutoFit/>
            </a:bodyPr>
            <a:lstStyle/>
            <a:p>
              <a:pPr marL="0" lvl="0" indent="0">
                <a:lnSpc>
                  <a:spcPts val="3890"/>
                </a:lnSpc>
              </a:pPr>
              <a:r>
                <a:rPr lang="en-US" sz="2400" spc="278">
                  <a:solidFill>
                    <a:srgbClr val="868585"/>
                  </a:solidFill>
                  <a:ea typeface="Aileron Regular" panose="00000500000000000000"/>
                </a:rPr>
                <a:t>泽拓科技（深圳）有限责任公司</a:t>
              </a:r>
            </a:p>
          </p:txBody>
        </p:sp>
      </p:grpSp>
      <p:sp>
        <p:nvSpPr>
          <p:cNvPr id="10" name="TextBox 10"/>
          <p:cNvSpPr txBox="1"/>
          <p:nvPr/>
        </p:nvSpPr>
        <p:spPr>
          <a:xfrm>
            <a:off x="2743200" y="4686300"/>
            <a:ext cx="12694920" cy="1166495"/>
          </a:xfrm>
          <a:prstGeom prst="rect">
            <a:avLst/>
          </a:prstGeom>
        </p:spPr>
        <p:txBody>
          <a:bodyPr wrap="square" lIns="0" tIns="0" rIns="0" bIns="0" rtlCol="0" anchor="t">
            <a:spAutoFit/>
          </a:bodyPr>
          <a:lstStyle/>
          <a:p>
            <a:pPr algn="ctr">
              <a:lnSpc>
                <a:spcPts val="9100"/>
              </a:lnSpc>
            </a:pPr>
            <a:r>
              <a:rPr lang="en-US" altLang="zh-CN" sz="6500" b="1">
                <a:latin typeface="+mn-ea"/>
                <a:cs typeface="+mn-ea"/>
                <a:sym typeface="+mn-ea"/>
              </a:rPr>
              <a:t>Klustron</a:t>
            </a:r>
            <a:r>
              <a:rPr lang="zh-CN" altLang="en-US" sz="6500" b="1">
                <a:latin typeface="+mn-ea"/>
                <a:cs typeface="+mn-ea"/>
                <a:sym typeface="+mn-ea"/>
              </a:rPr>
              <a:t>产品展望</a:t>
            </a:r>
          </a:p>
        </p:txBody>
      </p:sp>
      <p:sp>
        <p:nvSpPr>
          <p:cNvPr id="11" name="TextBox 11"/>
          <p:cNvSpPr txBox="1"/>
          <p:nvPr/>
        </p:nvSpPr>
        <p:spPr>
          <a:xfrm>
            <a:off x="6725592" y="283226"/>
            <a:ext cx="4836815" cy="2799715"/>
          </a:xfrm>
          <a:prstGeom prst="rect">
            <a:avLst/>
          </a:prstGeom>
        </p:spPr>
        <p:txBody>
          <a:bodyPr lIns="0" tIns="0" rIns="0" bIns="0" rtlCol="0" anchor="t">
            <a:spAutoFit/>
          </a:bodyPr>
          <a:lstStyle/>
          <a:p>
            <a:pPr marL="0" lvl="0" indent="0" algn="ctr">
              <a:lnSpc>
                <a:spcPts val="21835"/>
              </a:lnSpc>
              <a:spcBef>
                <a:spcPct val="0"/>
              </a:spcBef>
            </a:pPr>
            <a:r>
              <a:rPr lang="en-US" sz="15595">
                <a:solidFill>
                  <a:srgbClr val="120EDB"/>
                </a:solidFill>
                <a:latin typeface="Aileron Heavy" panose="00000A00000000000000"/>
              </a:rPr>
              <a:t>04</a:t>
            </a:r>
          </a:p>
        </p:txBody>
      </p:sp>
      <p:sp>
        <p:nvSpPr>
          <p:cNvPr id="12" name="TextBox 12"/>
          <p:cNvSpPr txBox="1"/>
          <p:nvPr/>
        </p:nvSpPr>
        <p:spPr>
          <a:xfrm>
            <a:off x="6725592" y="2653509"/>
            <a:ext cx="4836815" cy="888365"/>
          </a:xfrm>
          <a:prstGeom prst="rect">
            <a:avLst/>
          </a:prstGeom>
        </p:spPr>
        <p:txBody>
          <a:bodyPr lIns="0" tIns="0" rIns="0" bIns="0" rtlCol="0" anchor="t">
            <a:spAutoFit/>
          </a:bodyPr>
          <a:lstStyle/>
          <a:p>
            <a:pPr marL="0" lvl="0" indent="0" algn="ctr">
              <a:lnSpc>
                <a:spcPts val="6930"/>
              </a:lnSpc>
              <a:spcBef>
                <a:spcPct val="0"/>
              </a:spcBef>
            </a:pPr>
            <a:r>
              <a:rPr lang="en-US" sz="4950">
                <a:solidFill>
                  <a:srgbClr val="120EDB"/>
                </a:solidFill>
                <a:latin typeface="Aileron Heavy" panose="00000A00000000000000"/>
              </a:rPr>
              <a:t>PART FOUR</a:t>
            </a:r>
          </a:p>
        </p:txBody>
      </p:sp>
      <p:pic>
        <p:nvPicPr>
          <p:cNvPr id="14" name="Picture 10"/>
          <p:cNvPicPr>
            <a:picLocks noChangeAspect="1"/>
          </p:cNvPicPr>
          <p:nvPr>
            <p:custDataLst>
              <p:tags r:id="rId1"/>
            </p:custDataLst>
          </p:nvPr>
        </p:nvPicPr>
        <p:blipFill>
          <a:blip r:embed="rId4"/>
          <a:srcRect/>
          <a:stretch>
            <a:fillRect/>
          </a:stretch>
        </p:blipFill>
        <p:spPr>
          <a:xfrm>
            <a:off x="158158" y="192007"/>
            <a:ext cx="4381885" cy="21887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04</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en-US" altLang="zh-CN" sz="4000" b="1">
                <a:latin typeface="+mj-ea"/>
                <a:ea typeface="+mj-ea"/>
                <a:cs typeface="+mj-ea"/>
                <a:sym typeface="+mn-ea"/>
              </a:rPr>
              <a:t>Klustron</a:t>
            </a:r>
            <a:r>
              <a:rPr lang="zh-CN" altLang="en-US" sz="4000" b="1">
                <a:latin typeface="+mj-ea"/>
                <a:ea typeface="+mj-ea"/>
                <a:cs typeface="+mj-ea"/>
                <a:sym typeface="+mn-ea"/>
              </a:rPr>
              <a:t>的展望</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pic>
        <p:nvPicPr>
          <p:cNvPr id="10" name="图片 9"/>
          <p:cNvPicPr>
            <a:picLocks noChangeAspect="1"/>
          </p:cNvPicPr>
          <p:nvPr>
            <p:custDataLst>
              <p:tags r:id="rId2"/>
            </p:custDataLst>
          </p:nvPr>
        </p:nvPicPr>
        <p:blipFill>
          <a:blip r:embed="rId6"/>
          <a:stretch>
            <a:fillRect/>
          </a:stretch>
        </p:blipFill>
        <p:spPr>
          <a:xfrm>
            <a:off x="533400" y="1714500"/>
            <a:ext cx="16904335" cy="69253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F6FE"/>
        </a:solidFill>
        <a:effectLst/>
      </p:bgPr>
    </p:bg>
    <p:spTree>
      <p:nvGrpSpPr>
        <p:cNvPr id="1" name=""/>
        <p:cNvGrpSpPr/>
        <p:nvPr/>
      </p:nvGrpSpPr>
      <p:grpSpPr>
        <a:xfrm>
          <a:off x="0" y="0"/>
          <a:ext cx="0" cy="0"/>
          <a:chOff x="0" y="0"/>
          <a:chExt cx="0" cy="0"/>
        </a:xfrm>
      </p:grpSpPr>
      <p:sp>
        <p:nvSpPr>
          <p:cNvPr id="2" name="AutoShape 2"/>
          <p:cNvSpPr/>
          <p:nvPr/>
        </p:nvSpPr>
        <p:spPr>
          <a:xfrm>
            <a:off x="7995562" y="5667116"/>
            <a:ext cx="2296876" cy="0"/>
          </a:xfrm>
          <a:prstGeom prst="line">
            <a:avLst/>
          </a:prstGeom>
          <a:ln w="19050" cap="flat">
            <a:solidFill>
              <a:srgbClr val="000000"/>
            </a:solidFill>
            <a:prstDash val="solid"/>
            <a:headEnd type="none" w="sm" len="sm"/>
            <a:tailEnd type="none" w="sm" len="sm"/>
          </a:ln>
        </p:spPr>
      </p:sp>
      <p:pic>
        <p:nvPicPr>
          <p:cNvPr id="6" name="Picture 6"/>
          <p:cNvPicPr>
            <a:picLocks noChangeAspect="1"/>
          </p:cNvPicPr>
          <p:nvPr/>
        </p:nvPicPr>
        <p:blipFill>
          <a:blip r:embed="rId5">
            <a:alphaModFix amt="80000"/>
          </a:blip>
          <a:srcRect t="21022"/>
          <a:stretch>
            <a:fillRect/>
          </a:stretch>
        </p:blipFill>
        <p:spPr>
          <a:xfrm rot="594498">
            <a:off x="14091171" y="4180916"/>
            <a:ext cx="3539528" cy="3472590"/>
          </a:xfrm>
          <a:prstGeom prst="rect">
            <a:avLst/>
          </a:prstGeom>
        </p:spPr>
      </p:pic>
      <p:pic>
        <p:nvPicPr>
          <p:cNvPr id="7" name="Picture 7"/>
          <p:cNvPicPr>
            <a:picLocks noChangeAspect="1"/>
          </p:cNvPicPr>
          <p:nvPr/>
        </p:nvPicPr>
        <p:blipFill>
          <a:blip r:embed="rId5">
            <a:alphaModFix amt="80000"/>
          </a:blip>
          <a:srcRect t="21022"/>
          <a:stretch>
            <a:fillRect/>
          </a:stretch>
        </p:blipFill>
        <p:spPr>
          <a:xfrm rot="-1363330" flipH="1">
            <a:off x="1339792" y="7273770"/>
            <a:ext cx="1953605" cy="1916659"/>
          </a:xfrm>
          <a:prstGeom prst="rect">
            <a:avLst/>
          </a:prstGeom>
        </p:spPr>
      </p:pic>
      <p:pic>
        <p:nvPicPr>
          <p:cNvPr id="8" name="Picture 8"/>
          <p:cNvPicPr>
            <a:picLocks noChangeAspect="1"/>
          </p:cNvPicPr>
          <p:nvPr/>
        </p:nvPicPr>
        <p:blipFill>
          <a:blip r:embed="rId6"/>
          <a:srcRect/>
          <a:stretch>
            <a:fillRect/>
          </a:stretch>
        </p:blipFill>
        <p:spPr>
          <a:xfrm>
            <a:off x="6248190" y="6552005"/>
            <a:ext cx="2090699" cy="2146915"/>
          </a:xfrm>
          <a:prstGeom prst="rect">
            <a:avLst/>
          </a:prstGeom>
        </p:spPr>
      </p:pic>
      <p:pic>
        <p:nvPicPr>
          <p:cNvPr id="9" name="Picture 9"/>
          <p:cNvPicPr>
            <a:picLocks noChangeAspect="1"/>
          </p:cNvPicPr>
          <p:nvPr/>
        </p:nvPicPr>
        <p:blipFill>
          <a:blip r:embed="rId7"/>
          <a:srcRect/>
          <a:stretch>
            <a:fillRect/>
          </a:stretch>
        </p:blipFill>
        <p:spPr>
          <a:xfrm>
            <a:off x="10363200" y="6591300"/>
            <a:ext cx="2217420" cy="2199005"/>
          </a:xfrm>
          <a:prstGeom prst="rect">
            <a:avLst/>
          </a:prstGeom>
        </p:spPr>
      </p:pic>
      <p:sp>
        <p:nvSpPr>
          <p:cNvPr id="10" name="TextBox 10"/>
          <p:cNvSpPr txBox="1"/>
          <p:nvPr/>
        </p:nvSpPr>
        <p:spPr>
          <a:xfrm>
            <a:off x="4279430" y="1715543"/>
            <a:ext cx="9729140" cy="2093264"/>
          </a:xfrm>
          <a:prstGeom prst="rect">
            <a:avLst/>
          </a:prstGeom>
        </p:spPr>
        <p:txBody>
          <a:bodyPr lIns="0" tIns="0" rIns="0" bIns="0" rtlCol="0" anchor="t">
            <a:spAutoFit/>
          </a:bodyPr>
          <a:lstStyle/>
          <a:p>
            <a:pPr algn="ctr">
              <a:lnSpc>
                <a:spcPts val="16805"/>
              </a:lnSpc>
            </a:pPr>
            <a:r>
              <a:rPr lang="en-US" sz="12925">
                <a:solidFill>
                  <a:srgbClr val="000000"/>
                </a:solidFill>
                <a:latin typeface="字由点字典黑 65J" panose="00020600040101010101" charset="-122"/>
              </a:rPr>
              <a:t>Q &amp; A</a:t>
            </a:r>
          </a:p>
        </p:txBody>
      </p:sp>
      <p:sp>
        <p:nvSpPr>
          <p:cNvPr id="11" name="TextBox 11"/>
          <p:cNvSpPr txBox="1"/>
          <p:nvPr/>
        </p:nvSpPr>
        <p:spPr>
          <a:xfrm>
            <a:off x="4267365" y="3924506"/>
            <a:ext cx="9729140" cy="614894"/>
          </a:xfrm>
          <a:prstGeom prst="rect">
            <a:avLst/>
          </a:prstGeom>
        </p:spPr>
        <p:txBody>
          <a:bodyPr lIns="0" tIns="0" rIns="0" bIns="0" rtlCol="0" anchor="t">
            <a:spAutoFit/>
          </a:bodyPr>
          <a:lstStyle/>
          <a:p>
            <a:pPr marL="0" lvl="0" indent="0" algn="ctr">
              <a:lnSpc>
                <a:spcPts val="5040"/>
              </a:lnSpc>
              <a:spcBef>
                <a:spcPct val="0"/>
              </a:spcBef>
            </a:pPr>
            <a:r>
              <a:rPr lang="en-US" sz="3360" u="none" spc="2688">
                <a:solidFill>
                  <a:srgbClr val="000000"/>
                </a:solidFill>
                <a:latin typeface="Aileron Thin Bold" panose="00000400000000000000"/>
              </a:rPr>
              <a:t>THANK YOU</a:t>
            </a:r>
          </a:p>
        </p:txBody>
      </p:sp>
      <p:pic>
        <p:nvPicPr>
          <p:cNvPr id="13" name="Picture 10"/>
          <p:cNvPicPr>
            <a:picLocks noChangeAspect="1"/>
          </p:cNvPicPr>
          <p:nvPr>
            <p:custDataLst>
              <p:tags r:id="rId1"/>
            </p:custDataLst>
          </p:nvPr>
        </p:nvPicPr>
        <p:blipFill>
          <a:blip r:embed="rId8"/>
          <a:srcRect/>
          <a:stretch>
            <a:fillRect/>
          </a:stretch>
        </p:blipFill>
        <p:spPr>
          <a:xfrm>
            <a:off x="158158" y="192007"/>
            <a:ext cx="4381885" cy="2188700"/>
          </a:xfrm>
          <a:prstGeom prst="rect">
            <a:avLst/>
          </a:prstGeom>
        </p:spPr>
      </p:pic>
      <p:sp>
        <p:nvSpPr>
          <p:cNvPr id="14" name="文本框 13"/>
          <p:cNvSpPr txBox="1"/>
          <p:nvPr/>
        </p:nvSpPr>
        <p:spPr>
          <a:xfrm>
            <a:off x="6235700" y="8921115"/>
            <a:ext cx="2245995" cy="398780"/>
          </a:xfrm>
          <a:prstGeom prst="rect">
            <a:avLst/>
          </a:prstGeom>
          <a:noFill/>
        </p:spPr>
        <p:txBody>
          <a:bodyPr wrap="square" rtlCol="0">
            <a:spAutoFit/>
          </a:bodyPr>
          <a:lstStyle/>
          <a:p>
            <a:r>
              <a:rPr lang="en-US" altLang="zh-CN" sz="2000" b="1">
                <a:latin typeface="楷体" panose="02010609060101010101" charset="-122"/>
                <a:ea typeface="楷体" panose="02010609060101010101" charset="-122"/>
                <a:cs typeface="楷体" panose="02010609060101010101" charset="-122"/>
              </a:rPr>
              <a:t>Klustron</a:t>
            </a:r>
            <a:r>
              <a:rPr lang="zh-CN" altLang="en-US" sz="2000" b="1">
                <a:latin typeface="楷体" panose="02010609060101010101" charset="-122"/>
                <a:ea typeface="楷体" panose="02010609060101010101" charset="-122"/>
                <a:cs typeface="楷体" panose="02010609060101010101" charset="-122"/>
              </a:rPr>
              <a:t>公众号</a:t>
            </a:r>
          </a:p>
        </p:txBody>
      </p:sp>
      <p:sp>
        <p:nvSpPr>
          <p:cNvPr id="15" name="文本框 14"/>
          <p:cNvSpPr txBox="1"/>
          <p:nvPr>
            <p:custDataLst>
              <p:tags r:id="rId2"/>
            </p:custDataLst>
          </p:nvPr>
        </p:nvSpPr>
        <p:spPr>
          <a:xfrm>
            <a:off x="10439400" y="8985250"/>
            <a:ext cx="2245995" cy="398780"/>
          </a:xfrm>
          <a:prstGeom prst="rect">
            <a:avLst/>
          </a:prstGeom>
          <a:noFill/>
        </p:spPr>
        <p:txBody>
          <a:bodyPr wrap="square" rtlCol="0">
            <a:spAutoFit/>
          </a:bodyPr>
          <a:lstStyle/>
          <a:p>
            <a:r>
              <a:rPr lang="en-US" altLang="zh-CN" sz="2000" b="1">
                <a:latin typeface="楷体" panose="02010609060101010101" charset="-122"/>
                <a:ea typeface="楷体" panose="02010609060101010101" charset="-122"/>
                <a:cs typeface="楷体" panose="02010609060101010101" charset="-122"/>
              </a:rPr>
              <a:t>Klustron</a:t>
            </a:r>
            <a:r>
              <a:rPr lang="zh-CN" altLang="en-US" sz="2000" b="1">
                <a:latin typeface="楷体" panose="02010609060101010101" charset="-122"/>
                <a:ea typeface="楷体" panose="02010609060101010101" charset="-122"/>
                <a:cs typeface="楷体" panose="02010609060101010101" charset="-122"/>
              </a:rPr>
              <a:t>小</a:t>
            </a:r>
            <a:r>
              <a:rPr lang="en-US" altLang="zh-CN" sz="2000" b="1">
                <a:latin typeface="楷体" panose="02010609060101010101" charset="-122"/>
                <a:ea typeface="楷体" panose="02010609060101010101" charset="-122"/>
                <a:cs typeface="楷体" panose="02010609060101010101" charset="-122"/>
              </a:rPr>
              <a:t>助手</a:t>
            </a:r>
          </a:p>
        </p:txBody>
      </p:sp>
      <p:sp>
        <p:nvSpPr>
          <p:cNvPr id="17" name="文本框 16"/>
          <p:cNvSpPr txBox="1"/>
          <p:nvPr>
            <p:custDataLst>
              <p:tags r:id="rId3"/>
            </p:custDataLst>
          </p:nvPr>
        </p:nvSpPr>
        <p:spPr>
          <a:xfrm>
            <a:off x="7848600" y="5219700"/>
            <a:ext cx="2453640" cy="368300"/>
          </a:xfrm>
          <a:prstGeom prst="rect">
            <a:avLst/>
          </a:prstGeom>
          <a:noFill/>
        </p:spPr>
        <p:txBody>
          <a:bodyPr wrap="square" rtlCol="0" anchor="t">
            <a:spAutoFit/>
          </a:bodyPr>
          <a:lstStyle/>
          <a:p>
            <a:pPr algn="ctr"/>
            <a:r>
              <a:rPr lang="en-US" altLang="zh-CN">
                <a:sym typeface="+mn-ea"/>
              </a:rPr>
              <a:t>www.kluston.com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4276" y="9585777"/>
            <a:ext cx="4841625" cy="548636"/>
            <a:chOff x="0" y="0"/>
            <a:chExt cx="6455500" cy="731514"/>
          </a:xfrm>
        </p:grpSpPr>
        <p:sp>
          <p:nvSpPr>
            <p:cNvPr id="3" name="AutoShape 3"/>
            <p:cNvSpPr/>
            <p:nvPr/>
          </p:nvSpPr>
          <p:spPr>
            <a:xfrm>
              <a:off x="2739288" y="12700"/>
              <a:ext cx="3062501" cy="0"/>
            </a:xfrm>
            <a:prstGeom prst="line">
              <a:avLst/>
            </a:prstGeom>
            <a:ln w="25400" cap="flat">
              <a:solidFill>
                <a:srgbClr val="404040"/>
              </a:solidFill>
              <a:prstDash val="solid"/>
              <a:headEnd type="none" w="sm" len="sm"/>
              <a:tailEnd type="none" w="sm" len="sm"/>
            </a:ln>
          </p:spPr>
        </p:sp>
        <p:sp>
          <p:nvSpPr>
            <p:cNvPr id="4" name="TextBox 4"/>
            <p:cNvSpPr txBox="1"/>
            <p:nvPr/>
          </p:nvSpPr>
          <p:spPr>
            <a:xfrm>
              <a:off x="0" y="159253"/>
              <a:ext cx="6455500" cy="572261"/>
            </a:xfrm>
            <a:prstGeom prst="rect">
              <a:avLst/>
            </a:prstGeom>
          </p:spPr>
          <p:txBody>
            <a:bodyPr lIns="0" tIns="0" rIns="0" bIns="0" rtlCol="0" anchor="t">
              <a:spAutoFit/>
            </a:bodyPr>
            <a:lstStyle/>
            <a:p>
              <a:pPr marL="0" lvl="0" indent="0">
                <a:lnSpc>
                  <a:spcPts val="3890"/>
                </a:lnSpc>
              </a:pPr>
              <a:r>
                <a:rPr lang="en-US" sz="2400" spc="278">
                  <a:solidFill>
                    <a:srgbClr val="868585"/>
                  </a:solidFill>
                  <a:ea typeface="Aileron Regular" panose="00000500000000000000"/>
                </a:rPr>
                <a:t>泽拓科技（深圳）有限责任公司</a:t>
              </a:r>
            </a:p>
          </p:txBody>
        </p:sp>
      </p:grpSp>
      <p:pic>
        <p:nvPicPr>
          <p:cNvPr id="5" name="Picture 5"/>
          <p:cNvPicPr>
            <a:picLocks noChangeAspect="1"/>
          </p:cNvPicPr>
          <p:nvPr/>
        </p:nvPicPr>
        <p:blipFill>
          <a:blip r:embed="rId7"/>
          <a:srcRect/>
          <a:stretch>
            <a:fillRect/>
          </a:stretch>
        </p:blipFill>
        <p:spPr>
          <a:xfrm>
            <a:off x="15549862" y="-9525"/>
            <a:ext cx="2747663" cy="2760115"/>
          </a:xfrm>
          <a:prstGeom prst="rect">
            <a:avLst/>
          </a:prstGeom>
        </p:spPr>
      </p:pic>
      <p:sp>
        <p:nvSpPr>
          <p:cNvPr id="6" name="TextBox 6"/>
          <p:cNvSpPr txBox="1"/>
          <p:nvPr/>
        </p:nvSpPr>
        <p:spPr>
          <a:xfrm>
            <a:off x="990597" y="2307451"/>
            <a:ext cx="7522273" cy="855980"/>
          </a:xfrm>
          <a:prstGeom prst="rect">
            <a:avLst/>
          </a:prstGeom>
        </p:spPr>
        <p:txBody>
          <a:bodyPr lIns="0" tIns="0" rIns="0" bIns="0" rtlCol="0" anchor="t">
            <a:spAutoFit/>
          </a:bodyPr>
          <a:lstStyle/>
          <a:p>
            <a:pPr>
              <a:lnSpc>
                <a:spcPts val="6675"/>
              </a:lnSpc>
            </a:pPr>
            <a:r>
              <a:rPr lang="en-US" sz="4770">
                <a:solidFill>
                  <a:schemeClr val="tx1"/>
                </a:solidFill>
                <a:effectLst>
                  <a:outerShdw blurRad="38100" dist="19050" dir="2700000" algn="tl" rotWithShape="0">
                    <a:schemeClr val="dk1">
                      <a:alpha val="40000"/>
                    </a:schemeClr>
                  </a:outerShdw>
                </a:effectLst>
                <a:latin typeface="+mn-ea"/>
              </a:rPr>
              <a:t>目录</a:t>
            </a:r>
          </a:p>
        </p:txBody>
      </p:sp>
      <p:sp>
        <p:nvSpPr>
          <p:cNvPr id="7" name="TextBox 7"/>
          <p:cNvSpPr txBox="1"/>
          <p:nvPr/>
        </p:nvSpPr>
        <p:spPr>
          <a:xfrm>
            <a:off x="990597" y="952248"/>
            <a:ext cx="7522273" cy="1381760"/>
          </a:xfrm>
          <a:prstGeom prst="rect">
            <a:avLst/>
          </a:prstGeom>
        </p:spPr>
        <p:txBody>
          <a:bodyPr lIns="0" tIns="0" rIns="0" bIns="0" rtlCol="0" anchor="t">
            <a:spAutoFit/>
          </a:bodyPr>
          <a:lstStyle/>
          <a:p>
            <a:pPr marL="0" lvl="0" indent="0">
              <a:lnSpc>
                <a:spcPts val="10775"/>
              </a:lnSpc>
              <a:spcBef>
                <a:spcPct val="0"/>
              </a:spcBef>
            </a:pPr>
            <a:r>
              <a:rPr lang="en-US" sz="7695">
                <a:solidFill>
                  <a:schemeClr val="tx1"/>
                </a:solidFill>
                <a:effectLst>
                  <a:outerShdw blurRad="38100" dist="19050" dir="2700000" algn="tl" rotWithShape="0">
                    <a:schemeClr val="dk1">
                      <a:alpha val="40000"/>
                    </a:schemeClr>
                  </a:outerShdw>
                </a:effectLst>
                <a:latin typeface="+mj-ea"/>
                <a:ea typeface="+mj-ea"/>
              </a:rPr>
              <a:t>CONTENTS</a:t>
            </a:r>
          </a:p>
        </p:txBody>
      </p:sp>
      <p:sp>
        <p:nvSpPr>
          <p:cNvPr id="8" name="TextBox 8"/>
          <p:cNvSpPr txBox="1"/>
          <p:nvPr/>
        </p:nvSpPr>
        <p:spPr>
          <a:xfrm>
            <a:off x="1295397" y="3543120"/>
            <a:ext cx="1345677" cy="1381760"/>
          </a:xfrm>
          <a:prstGeom prst="rect">
            <a:avLst/>
          </a:prstGeom>
        </p:spPr>
        <p:txBody>
          <a:bodyPr lIns="0" tIns="0" rIns="0" bIns="0" rtlCol="0" anchor="t">
            <a:spAutoFit/>
          </a:bodyPr>
          <a:lstStyle/>
          <a:p>
            <a:pPr marL="0" lvl="0" indent="0">
              <a:lnSpc>
                <a:spcPts val="10775"/>
              </a:lnSpc>
              <a:spcBef>
                <a:spcPct val="0"/>
              </a:spcBef>
            </a:pPr>
            <a:r>
              <a:rPr lang="en-US" sz="7200">
                <a:solidFill>
                  <a:srgbClr val="0059D1"/>
                </a:solidFill>
                <a:latin typeface="Aileron Heavy" panose="00000A00000000000000"/>
              </a:rPr>
              <a:t>01</a:t>
            </a:r>
          </a:p>
        </p:txBody>
      </p:sp>
      <p:sp>
        <p:nvSpPr>
          <p:cNvPr id="9" name="TextBox 9"/>
          <p:cNvSpPr txBox="1"/>
          <p:nvPr/>
        </p:nvSpPr>
        <p:spPr>
          <a:xfrm>
            <a:off x="1295397" y="4965186"/>
            <a:ext cx="1345677" cy="1381760"/>
          </a:xfrm>
          <a:prstGeom prst="rect">
            <a:avLst/>
          </a:prstGeom>
        </p:spPr>
        <p:txBody>
          <a:bodyPr lIns="0" tIns="0" rIns="0" bIns="0" rtlCol="0" anchor="t">
            <a:spAutoFit/>
          </a:bodyPr>
          <a:lstStyle/>
          <a:p>
            <a:pPr marL="0" lvl="0" indent="0">
              <a:lnSpc>
                <a:spcPts val="10775"/>
              </a:lnSpc>
              <a:spcBef>
                <a:spcPct val="0"/>
              </a:spcBef>
            </a:pPr>
            <a:r>
              <a:rPr lang="en-US" sz="7200">
                <a:solidFill>
                  <a:srgbClr val="0059D1"/>
                </a:solidFill>
                <a:latin typeface="Aileron Heavy" panose="00000A00000000000000"/>
              </a:rPr>
              <a:t>02</a:t>
            </a:r>
          </a:p>
        </p:txBody>
      </p:sp>
      <p:sp>
        <p:nvSpPr>
          <p:cNvPr id="12" name="文本框 11"/>
          <p:cNvSpPr txBox="1"/>
          <p:nvPr/>
        </p:nvSpPr>
        <p:spPr>
          <a:xfrm>
            <a:off x="2895597" y="3945890"/>
            <a:ext cx="9871075" cy="829945"/>
          </a:xfrm>
          <a:prstGeom prst="rect">
            <a:avLst/>
          </a:prstGeom>
          <a:noFill/>
        </p:spPr>
        <p:txBody>
          <a:bodyPr wrap="square" rtlCol="0" anchor="t">
            <a:spAutoFit/>
          </a:bodyPr>
          <a:lstStyle/>
          <a:p>
            <a:pPr fontAlgn="b"/>
            <a:r>
              <a:rPr lang="en-US" altLang="zh-CN" sz="4800" b="1">
                <a:latin typeface="宋体" panose="02010600030101010101" pitchFamily="2" charset="-122"/>
                <a:ea typeface="宋体" panose="02010600030101010101" pitchFamily="2" charset="-122"/>
                <a:cs typeface="宋体" panose="02010600030101010101" pitchFamily="2" charset="-122"/>
                <a:sym typeface="+mn-ea"/>
              </a:rPr>
              <a:t>Klustron</a:t>
            </a:r>
            <a:r>
              <a:rPr lang="zh-CN" altLang="en-US" sz="4800" b="1">
                <a:latin typeface="宋体" panose="02010600030101010101" pitchFamily="2" charset="-122"/>
                <a:ea typeface="宋体" panose="02010600030101010101" pitchFamily="2" charset="-122"/>
                <a:cs typeface="宋体" panose="02010600030101010101" pitchFamily="2" charset="-122"/>
                <a:sym typeface="+mn-ea"/>
              </a:rPr>
              <a:t>核心技术团队介绍</a:t>
            </a:r>
          </a:p>
        </p:txBody>
      </p:sp>
      <p:sp>
        <p:nvSpPr>
          <p:cNvPr id="13" name="文本框 12"/>
          <p:cNvSpPr txBox="1"/>
          <p:nvPr>
            <p:custDataLst>
              <p:tags r:id="rId1"/>
            </p:custDataLst>
          </p:nvPr>
        </p:nvSpPr>
        <p:spPr>
          <a:xfrm>
            <a:off x="2895597" y="5367956"/>
            <a:ext cx="9871075" cy="829945"/>
          </a:xfrm>
          <a:prstGeom prst="rect">
            <a:avLst/>
          </a:prstGeom>
          <a:noFill/>
        </p:spPr>
        <p:txBody>
          <a:bodyPr wrap="square" rtlCol="0" anchor="t">
            <a:spAutoFit/>
          </a:bodyPr>
          <a:lstStyle/>
          <a:p>
            <a:r>
              <a:rPr lang="en-US" altLang="zh-CN" sz="4800" b="1">
                <a:latin typeface="+mn-ea"/>
                <a:cs typeface="+mn-ea"/>
                <a:sym typeface="+mn-ea"/>
              </a:rPr>
              <a:t>Klustron</a:t>
            </a:r>
            <a:r>
              <a:rPr lang="zh-CN" altLang="en-US" sz="4800" b="1">
                <a:latin typeface="+mn-ea"/>
                <a:cs typeface="+mn-ea"/>
                <a:sym typeface="+mn-ea"/>
              </a:rPr>
              <a:t>系统架构</a:t>
            </a:r>
          </a:p>
        </p:txBody>
      </p:sp>
      <p:sp>
        <p:nvSpPr>
          <p:cNvPr id="14" name="文本框 13"/>
          <p:cNvSpPr txBox="1"/>
          <p:nvPr>
            <p:custDataLst>
              <p:tags r:id="rId2"/>
            </p:custDataLst>
          </p:nvPr>
        </p:nvSpPr>
        <p:spPr>
          <a:xfrm>
            <a:off x="2895597" y="6790021"/>
            <a:ext cx="9871075" cy="829945"/>
          </a:xfrm>
          <a:prstGeom prst="rect">
            <a:avLst/>
          </a:prstGeom>
          <a:noFill/>
        </p:spPr>
        <p:txBody>
          <a:bodyPr wrap="square" rtlCol="0" anchor="t">
            <a:spAutoFit/>
          </a:bodyPr>
          <a:lstStyle/>
          <a:p>
            <a:pPr marL="0" lvl="0" indent="0">
              <a:lnSpc>
                <a:spcPct val="100000"/>
              </a:lnSpc>
              <a:spcBef>
                <a:spcPct val="0"/>
              </a:spcBef>
              <a:buNone/>
            </a:pPr>
            <a:r>
              <a:rPr lang="en-US" altLang="zh-CN" sz="4800" b="1" dirty="0">
                <a:latin typeface="+mn-ea"/>
                <a:cs typeface="+mn-ea"/>
                <a:sym typeface="+mn-ea"/>
              </a:rPr>
              <a:t>Klustron</a:t>
            </a:r>
            <a:r>
              <a:rPr lang="zh-CN" altLang="en-US" sz="4800" b="1" dirty="0">
                <a:latin typeface="+mn-ea"/>
                <a:cs typeface="+mn-ea"/>
                <a:sym typeface="+mn-ea"/>
              </a:rPr>
              <a:t>最佳使用场景</a:t>
            </a:r>
          </a:p>
        </p:txBody>
      </p:sp>
      <p:sp>
        <p:nvSpPr>
          <p:cNvPr id="16" name="TextBox 9"/>
          <p:cNvSpPr txBox="1"/>
          <p:nvPr>
            <p:custDataLst>
              <p:tags r:id="rId3"/>
            </p:custDataLst>
          </p:nvPr>
        </p:nvSpPr>
        <p:spPr>
          <a:xfrm>
            <a:off x="1295397" y="6387251"/>
            <a:ext cx="1345677" cy="1381760"/>
          </a:xfrm>
          <a:prstGeom prst="rect">
            <a:avLst/>
          </a:prstGeom>
        </p:spPr>
        <p:txBody>
          <a:bodyPr lIns="0" tIns="0" rIns="0" bIns="0" rtlCol="0" anchor="t">
            <a:spAutoFit/>
          </a:bodyPr>
          <a:lstStyle/>
          <a:p>
            <a:pPr marL="0" lvl="0" indent="0">
              <a:lnSpc>
                <a:spcPts val="10775"/>
              </a:lnSpc>
              <a:spcBef>
                <a:spcPct val="0"/>
              </a:spcBef>
            </a:pPr>
            <a:r>
              <a:rPr lang="en-US" sz="7200">
                <a:solidFill>
                  <a:srgbClr val="0059D1"/>
                </a:solidFill>
                <a:latin typeface="Aileron Heavy" panose="00000A00000000000000"/>
              </a:rPr>
              <a:t>03</a:t>
            </a:r>
          </a:p>
        </p:txBody>
      </p:sp>
      <p:sp>
        <p:nvSpPr>
          <p:cNvPr id="17" name="TextBox 9"/>
          <p:cNvSpPr txBox="1"/>
          <p:nvPr>
            <p:custDataLst>
              <p:tags r:id="rId4"/>
            </p:custDataLst>
          </p:nvPr>
        </p:nvSpPr>
        <p:spPr>
          <a:xfrm>
            <a:off x="1295397" y="7872730"/>
            <a:ext cx="1345677" cy="1381760"/>
          </a:xfrm>
          <a:prstGeom prst="rect">
            <a:avLst/>
          </a:prstGeom>
        </p:spPr>
        <p:txBody>
          <a:bodyPr lIns="0" tIns="0" rIns="0" bIns="0" rtlCol="0" anchor="t">
            <a:spAutoFit/>
          </a:bodyPr>
          <a:lstStyle/>
          <a:p>
            <a:pPr marL="0" lvl="0" indent="0">
              <a:lnSpc>
                <a:spcPts val="10775"/>
              </a:lnSpc>
              <a:spcBef>
                <a:spcPct val="0"/>
              </a:spcBef>
            </a:pPr>
            <a:r>
              <a:rPr lang="en-US" sz="7200">
                <a:solidFill>
                  <a:srgbClr val="0059D1"/>
                </a:solidFill>
                <a:latin typeface="Aileron Heavy" panose="00000A00000000000000"/>
              </a:rPr>
              <a:t>04</a:t>
            </a:r>
          </a:p>
        </p:txBody>
      </p:sp>
      <p:sp>
        <p:nvSpPr>
          <p:cNvPr id="18" name="文本框 17"/>
          <p:cNvSpPr txBox="1"/>
          <p:nvPr>
            <p:custDataLst>
              <p:tags r:id="rId5"/>
            </p:custDataLst>
          </p:nvPr>
        </p:nvSpPr>
        <p:spPr>
          <a:xfrm>
            <a:off x="2895597" y="8275500"/>
            <a:ext cx="13949680" cy="829945"/>
          </a:xfrm>
          <a:prstGeom prst="rect">
            <a:avLst/>
          </a:prstGeom>
          <a:noFill/>
        </p:spPr>
        <p:txBody>
          <a:bodyPr wrap="square" rtlCol="0" anchor="t">
            <a:spAutoFit/>
          </a:bodyPr>
          <a:lstStyle/>
          <a:p>
            <a:r>
              <a:rPr lang="en-US" altLang="zh-CN" sz="4800" b="1" dirty="0">
                <a:latin typeface="+mn-ea"/>
                <a:cs typeface="+mn-ea"/>
                <a:sym typeface="+mn-ea"/>
              </a:rPr>
              <a:t>Klustron</a:t>
            </a:r>
            <a:r>
              <a:rPr lang="zh-CN" altLang="en-US" sz="4800" b="1" dirty="0">
                <a:latin typeface="+mn-ea"/>
                <a:cs typeface="+mn-ea"/>
                <a:sym typeface="+mn-ea"/>
              </a:rPr>
              <a:t>产品展望</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t="21022"/>
          <a:stretch>
            <a:fillRect/>
          </a:stretch>
        </p:blipFill>
        <p:spPr>
          <a:xfrm rot="618493">
            <a:off x="15336985" y="2496227"/>
            <a:ext cx="1298371" cy="1273817"/>
          </a:xfrm>
          <a:prstGeom prst="rect">
            <a:avLst/>
          </a:prstGeom>
        </p:spPr>
      </p:pic>
      <p:pic>
        <p:nvPicPr>
          <p:cNvPr id="3" name="Picture 3"/>
          <p:cNvPicPr>
            <a:picLocks noChangeAspect="1"/>
          </p:cNvPicPr>
          <p:nvPr/>
        </p:nvPicPr>
        <p:blipFill>
          <a:blip r:embed="rId3">
            <a:alphaModFix amt="80000"/>
          </a:blip>
          <a:srcRect t="21022"/>
          <a:stretch>
            <a:fillRect/>
          </a:stretch>
        </p:blipFill>
        <p:spPr>
          <a:xfrm rot="-1363330" flipH="1">
            <a:off x="1671249" y="8006639"/>
            <a:ext cx="838867" cy="823003"/>
          </a:xfrm>
          <a:prstGeom prst="rect">
            <a:avLst/>
          </a:prstGeom>
        </p:spPr>
      </p:pic>
      <p:grpSp>
        <p:nvGrpSpPr>
          <p:cNvPr id="4" name="Group 4"/>
          <p:cNvGrpSpPr/>
          <p:nvPr/>
        </p:nvGrpSpPr>
        <p:grpSpPr>
          <a:xfrm>
            <a:off x="8433774" y="3703850"/>
            <a:ext cx="1420453" cy="142045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3274276" y="9585777"/>
            <a:ext cx="4841625" cy="548636"/>
            <a:chOff x="0" y="0"/>
            <a:chExt cx="6455500" cy="731514"/>
          </a:xfrm>
        </p:grpSpPr>
        <p:sp>
          <p:nvSpPr>
            <p:cNvPr id="8" name="AutoShape 8"/>
            <p:cNvSpPr/>
            <p:nvPr/>
          </p:nvSpPr>
          <p:spPr>
            <a:xfrm>
              <a:off x="2739288" y="12700"/>
              <a:ext cx="3062501" cy="0"/>
            </a:xfrm>
            <a:prstGeom prst="line">
              <a:avLst/>
            </a:prstGeom>
            <a:ln w="25400" cap="flat">
              <a:solidFill>
                <a:srgbClr val="404040"/>
              </a:solidFill>
              <a:prstDash val="solid"/>
              <a:headEnd type="none" w="sm" len="sm"/>
              <a:tailEnd type="none" w="sm" len="sm"/>
            </a:ln>
          </p:spPr>
        </p:sp>
        <p:sp>
          <p:nvSpPr>
            <p:cNvPr id="9" name="TextBox 9"/>
            <p:cNvSpPr txBox="1"/>
            <p:nvPr/>
          </p:nvSpPr>
          <p:spPr>
            <a:xfrm>
              <a:off x="0" y="159253"/>
              <a:ext cx="6455500" cy="572261"/>
            </a:xfrm>
            <a:prstGeom prst="rect">
              <a:avLst/>
            </a:prstGeom>
          </p:spPr>
          <p:txBody>
            <a:bodyPr lIns="0" tIns="0" rIns="0" bIns="0" rtlCol="0" anchor="t">
              <a:spAutoFit/>
            </a:bodyPr>
            <a:lstStyle/>
            <a:p>
              <a:pPr marL="0" lvl="0" indent="0">
                <a:lnSpc>
                  <a:spcPts val="3890"/>
                </a:lnSpc>
              </a:pPr>
              <a:r>
                <a:rPr lang="en-US" sz="2400" spc="278">
                  <a:solidFill>
                    <a:srgbClr val="868585"/>
                  </a:solidFill>
                  <a:ea typeface="Aileron Regular" panose="00000500000000000000"/>
                </a:rPr>
                <a:t>泽拓科技（深圳）有限责任公司</a:t>
              </a:r>
            </a:p>
          </p:txBody>
        </p:sp>
      </p:grpSp>
      <p:sp>
        <p:nvSpPr>
          <p:cNvPr id="10" name="TextBox 10"/>
          <p:cNvSpPr txBox="1"/>
          <p:nvPr/>
        </p:nvSpPr>
        <p:spPr>
          <a:xfrm>
            <a:off x="2743200" y="4686300"/>
            <a:ext cx="12694920" cy="1166495"/>
          </a:xfrm>
          <a:prstGeom prst="rect">
            <a:avLst/>
          </a:prstGeom>
        </p:spPr>
        <p:txBody>
          <a:bodyPr wrap="square" lIns="0" tIns="0" rIns="0" bIns="0" rtlCol="0" anchor="t">
            <a:spAutoFit/>
          </a:bodyPr>
          <a:lstStyle/>
          <a:p>
            <a:pPr algn="ctr">
              <a:lnSpc>
                <a:spcPts val="9100"/>
              </a:lnSpc>
            </a:pPr>
            <a:r>
              <a:rPr lang="en-US" altLang="zh-CN" sz="6500" b="1">
                <a:latin typeface="+mj-ea"/>
                <a:ea typeface="+mj-ea"/>
                <a:cs typeface="+mn-ea"/>
                <a:sym typeface="+mn-ea"/>
              </a:rPr>
              <a:t>Klustron</a:t>
            </a:r>
            <a:r>
              <a:rPr lang="zh-CN" altLang="en-US" sz="6500" b="1">
                <a:latin typeface="+mj-ea"/>
                <a:ea typeface="+mj-ea"/>
                <a:cs typeface="+mn-ea"/>
                <a:sym typeface="+mn-ea"/>
              </a:rPr>
              <a:t>核心技术团队介绍</a:t>
            </a:r>
          </a:p>
        </p:txBody>
      </p:sp>
      <p:sp>
        <p:nvSpPr>
          <p:cNvPr id="11" name="TextBox 11"/>
          <p:cNvSpPr txBox="1"/>
          <p:nvPr/>
        </p:nvSpPr>
        <p:spPr>
          <a:xfrm>
            <a:off x="6725592" y="283226"/>
            <a:ext cx="4836815" cy="2667475"/>
          </a:xfrm>
          <a:prstGeom prst="rect">
            <a:avLst/>
          </a:prstGeom>
        </p:spPr>
        <p:txBody>
          <a:bodyPr lIns="0" tIns="0" rIns="0" bIns="0" rtlCol="0" anchor="t">
            <a:spAutoFit/>
          </a:bodyPr>
          <a:lstStyle/>
          <a:p>
            <a:pPr marL="0" lvl="0" indent="0" algn="ctr">
              <a:lnSpc>
                <a:spcPts val="21835"/>
              </a:lnSpc>
              <a:spcBef>
                <a:spcPct val="0"/>
              </a:spcBef>
            </a:pPr>
            <a:r>
              <a:rPr lang="en-US" sz="15595">
                <a:solidFill>
                  <a:srgbClr val="120EDB"/>
                </a:solidFill>
                <a:latin typeface="Aileron Heavy" panose="00000A00000000000000"/>
              </a:rPr>
              <a:t>01</a:t>
            </a:r>
          </a:p>
        </p:txBody>
      </p:sp>
      <p:sp>
        <p:nvSpPr>
          <p:cNvPr id="12" name="TextBox 12"/>
          <p:cNvSpPr txBox="1"/>
          <p:nvPr/>
        </p:nvSpPr>
        <p:spPr>
          <a:xfrm>
            <a:off x="6725592" y="2653509"/>
            <a:ext cx="4836815" cy="888365"/>
          </a:xfrm>
          <a:prstGeom prst="rect">
            <a:avLst/>
          </a:prstGeom>
        </p:spPr>
        <p:txBody>
          <a:bodyPr lIns="0" tIns="0" rIns="0" bIns="0" rtlCol="0" anchor="t">
            <a:spAutoFit/>
          </a:bodyPr>
          <a:lstStyle/>
          <a:p>
            <a:pPr marL="0" lvl="0" indent="0" algn="ctr">
              <a:lnSpc>
                <a:spcPts val="6930"/>
              </a:lnSpc>
              <a:spcBef>
                <a:spcPct val="0"/>
              </a:spcBef>
            </a:pPr>
            <a:r>
              <a:rPr lang="en-US" sz="4950">
                <a:solidFill>
                  <a:srgbClr val="120EDB"/>
                </a:solidFill>
                <a:latin typeface="Aileron Heavy" panose="00000A00000000000000"/>
              </a:rPr>
              <a:t>PART ONE</a:t>
            </a:r>
          </a:p>
        </p:txBody>
      </p:sp>
      <p:pic>
        <p:nvPicPr>
          <p:cNvPr id="14" name="Picture 10"/>
          <p:cNvPicPr>
            <a:picLocks noChangeAspect="1"/>
          </p:cNvPicPr>
          <p:nvPr>
            <p:custDataLst>
              <p:tags r:id="rId1"/>
            </p:custDataLst>
          </p:nvPr>
        </p:nvPicPr>
        <p:blipFill>
          <a:blip r:embed="rId4"/>
          <a:srcRect/>
          <a:stretch>
            <a:fillRect/>
          </a:stretch>
        </p:blipFill>
        <p:spPr>
          <a:xfrm>
            <a:off x="158158" y="192007"/>
            <a:ext cx="4381885" cy="2188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589915"/>
          </a:xfrm>
          <a:prstGeom prst="rect">
            <a:avLst/>
          </a:prstGeom>
        </p:spPr>
        <p:txBody>
          <a:bodyPr lIns="0" tIns="0" rIns="0" bIns="0" rtlCol="0" anchor="t">
            <a:spAutoFit/>
          </a:bodyPr>
          <a:lstStyle/>
          <a:p>
            <a:pPr indent="0" algn="r">
              <a:lnSpc>
                <a:spcPts val="4760"/>
              </a:lnSpc>
              <a:spcBef>
                <a:spcPct val="0"/>
              </a:spcBef>
            </a:pPr>
            <a:r>
              <a:rPr lang="en-US" sz="3400">
                <a:solidFill>
                  <a:srgbClr val="2660DF"/>
                </a:solidFill>
                <a:latin typeface="Aileron Heavy" panose="00000A00000000000000"/>
              </a:rPr>
              <a:t>PART 01</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en-US" altLang="zh-CN" sz="4000" b="1">
                <a:latin typeface="+mj-ea"/>
                <a:ea typeface="+mj-ea"/>
                <a:cs typeface="+mj-ea"/>
                <a:sym typeface="+mn-ea"/>
              </a:rPr>
              <a:t>Klustron</a:t>
            </a:r>
            <a:r>
              <a:rPr lang="zh-CN" altLang="en-US" sz="4000" b="1">
                <a:latin typeface="+mj-ea"/>
                <a:ea typeface="+mj-ea"/>
                <a:cs typeface="+mj-ea"/>
                <a:sym typeface="+mn-ea"/>
              </a:rPr>
              <a:t>核心技术团队介绍</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800" b="1">
              <a:solidFill>
                <a:schemeClr val="tx1"/>
              </a:solidFill>
              <a:latin typeface="楷体" panose="02010609060101010101" charset="-122"/>
              <a:ea typeface="楷体" panose="02010609060101010101" charset="-122"/>
            </a:endParaRPr>
          </a:p>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0" name="文本框 9"/>
          <p:cNvSpPr txBox="1"/>
          <p:nvPr/>
        </p:nvSpPr>
        <p:spPr>
          <a:xfrm>
            <a:off x="1447800" y="2095500"/>
            <a:ext cx="6881495" cy="6694170"/>
          </a:xfrm>
          <a:prstGeom prst="rect">
            <a:avLst/>
          </a:prstGeom>
          <a:noFill/>
        </p:spPr>
        <p:txBody>
          <a:bodyPr wrap="square" rtlCol="0">
            <a:noAutofit/>
          </a:bodyPr>
          <a:lstStyle/>
          <a:p>
            <a:r>
              <a:rPr lang="zh-CN" altLang="en-US" sz="3200" b="1">
                <a:latin typeface="+mn-ea"/>
                <a:cs typeface="+mn-ea"/>
              </a:rPr>
              <a:t>截止2023年</a:t>
            </a:r>
            <a:r>
              <a:rPr lang="en-US" altLang="zh-CN" sz="3200" b="1">
                <a:latin typeface="+mn-ea"/>
                <a:cs typeface="+mn-ea"/>
              </a:rPr>
              <a:t>8</a:t>
            </a:r>
            <a:r>
              <a:rPr lang="zh-CN" altLang="en-US" sz="3200" b="1">
                <a:latin typeface="+mn-ea"/>
                <a:cs typeface="+mn-ea"/>
              </a:rPr>
              <a:t>月公司已经建立起一支二十多人的精干的的核心团队</a:t>
            </a:r>
          </a:p>
          <a:p>
            <a:endParaRPr lang="zh-CN" altLang="en-US" sz="3200" b="1">
              <a:latin typeface="+mn-ea"/>
              <a:cs typeface="+mn-ea"/>
            </a:endParaRPr>
          </a:p>
          <a:p>
            <a:r>
              <a:rPr lang="zh-CN" altLang="en-US" sz="2400"/>
              <a:t>• 阵容强大：团队成员均曾担任Oracle（MySQL），腾讯（TDSQL），阿里（OceanBase、PolarDB），华为（GaussDB）等公司数据库系统研发团队的技术带头人或者核心技术骨干</a:t>
            </a:r>
          </a:p>
          <a:p>
            <a:endParaRPr lang="zh-CN" altLang="en-US" sz="2400"/>
          </a:p>
          <a:p>
            <a:r>
              <a:rPr lang="zh-CN" altLang="en-US" sz="2400"/>
              <a:t>• 技术精湛：具备完备的数据库系统设计、研发技术和实战经验</a:t>
            </a:r>
          </a:p>
          <a:p>
            <a:endParaRPr lang="zh-CN" altLang="en-US" sz="2400"/>
          </a:p>
          <a:p>
            <a:r>
              <a:rPr lang="zh-CN" altLang="en-US" sz="2400"/>
              <a:t>• 经验丰富：具备丰富的数据库系统使用、运维管理的实战经验经验</a:t>
            </a:r>
          </a:p>
          <a:p>
            <a:endParaRPr lang="zh-CN" altLang="en-US" sz="2400"/>
          </a:p>
          <a:p>
            <a:r>
              <a:rPr lang="zh-CN" altLang="en-US" sz="2400"/>
              <a:t>• 理解用户：深刻理解各行业用户对数据库系统的使用需求和海量数据存储管理利用的痛点</a:t>
            </a:r>
          </a:p>
        </p:txBody>
      </p:sp>
      <p:pic>
        <p:nvPicPr>
          <p:cNvPr id="14" name="图片 13"/>
          <p:cNvPicPr>
            <a:picLocks noChangeAspect="1"/>
          </p:cNvPicPr>
          <p:nvPr>
            <p:custDataLst>
              <p:tags r:id="rId2"/>
            </p:custDataLst>
          </p:nvPr>
        </p:nvPicPr>
        <p:blipFill>
          <a:blip r:embed="rId6"/>
          <a:stretch>
            <a:fillRect/>
          </a:stretch>
        </p:blipFill>
        <p:spPr>
          <a:xfrm>
            <a:off x="8915400" y="1638300"/>
            <a:ext cx="7869555" cy="73240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t="21022"/>
          <a:stretch>
            <a:fillRect/>
          </a:stretch>
        </p:blipFill>
        <p:spPr>
          <a:xfrm rot="618493">
            <a:off x="15336985" y="2496227"/>
            <a:ext cx="1298371" cy="1273817"/>
          </a:xfrm>
          <a:prstGeom prst="rect">
            <a:avLst/>
          </a:prstGeom>
        </p:spPr>
      </p:pic>
      <p:pic>
        <p:nvPicPr>
          <p:cNvPr id="3" name="Picture 3"/>
          <p:cNvPicPr>
            <a:picLocks noChangeAspect="1"/>
          </p:cNvPicPr>
          <p:nvPr/>
        </p:nvPicPr>
        <p:blipFill>
          <a:blip r:embed="rId3">
            <a:alphaModFix amt="80000"/>
          </a:blip>
          <a:srcRect t="21022"/>
          <a:stretch>
            <a:fillRect/>
          </a:stretch>
        </p:blipFill>
        <p:spPr>
          <a:xfrm rot="-1363330" flipH="1">
            <a:off x="1671249" y="8006639"/>
            <a:ext cx="838867" cy="823003"/>
          </a:xfrm>
          <a:prstGeom prst="rect">
            <a:avLst/>
          </a:prstGeom>
        </p:spPr>
      </p:pic>
      <p:grpSp>
        <p:nvGrpSpPr>
          <p:cNvPr id="4" name="Group 4"/>
          <p:cNvGrpSpPr/>
          <p:nvPr/>
        </p:nvGrpSpPr>
        <p:grpSpPr>
          <a:xfrm>
            <a:off x="8433774" y="3703850"/>
            <a:ext cx="1420453" cy="142045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3274276" y="9585777"/>
            <a:ext cx="4841625" cy="548636"/>
            <a:chOff x="0" y="0"/>
            <a:chExt cx="6455500" cy="731514"/>
          </a:xfrm>
        </p:grpSpPr>
        <p:sp>
          <p:nvSpPr>
            <p:cNvPr id="8" name="AutoShape 8"/>
            <p:cNvSpPr/>
            <p:nvPr/>
          </p:nvSpPr>
          <p:spPr>
            <a:xfrm>
              <a:off x="2739288" y="12700"/>
              <a:ext cx="3062501" cy="0"/>
            </a:xfrm>
            <a:prstGeom prst="line">
              <a:avLst/>
            </a:prstGeom>
            <a:ln w="25400" cap="flat">
              <a:solidFill>
                <a:srgbClr val="404040"/>
              </a:solidFill>
              <a:prstDash val="solid"/>
              <a:headEnd type="none" w="sm" len="sm"/>
              <a:tailEnd type="none" w="sm" len="sm"/>
            </a:ln>
          </p:spPr>
        </p:sp>
        <p:sp>
          <p:nvSpPr>
            <p:cNvPr id="9" name="TextBox 9"/>
            <p:cNvSpPr txBox="1"/>
            <p:nvPr/>
          </p:nvSpPr>
          <p:spPr>
            <a:xfrm>
              <a:off x="0" y="159253"/>
              <a:ext cx="6455500" cy="572261"/>
            </a:xfrm>
            <a:prstGeom prst="rect">
              <a:avLst/>
            </a:prstGeom>
          </p:spPr>
          <p:txBody>
            <a:bodyPr lIns="0" tIns="0" rIns="0" bIns="0" rtlCol="0" anchor="t">
              <a:spAutoFit/>
            </a:bodyPr>
            <a:lstStyle/>
            <a:p>
              <a:pPr marL="0" lvl="0" indent="0">
                <a:lnSpc>
                  <a:spcPts val="3890"/>
                </a:lnSpc>
              </a:pPr>
              <a:r>
                <a:rPr lang="en-US" sz="2400" spc="278">
                  <a:solidFill>
                    <a:srgbClr val="868585"/>
                  </a:solidFill>
                  <a:ea typeface="Aileron Regular" panose="00000500000000000000"/>
                </a:rPr>
                <a:t>泽拓科技（深圳）有限责任公司</a:t>
              </a:r>
            </a:p>
          </p:txBody>
        </p:sp>
      </p:grpSp>
      <p:sp>
        <p:nvSpPr>
          <p:cNvPr id="10" name="TextBox 10"/>
          <p:cNvSpPr txBox="1"/>
          <p:nvPr/>
        </p:nvSpPr>
        <p:spPr>
          <a:xfrm>
            <a:off x="2743200" y="4686300"/>
            <a:ext cx="12694920" cy="1166495"/>
          </a:xfrm>
          <a:prstGeom prst="rect">
            <a:avLst/>
          </a:prstGeom>
        </p:spPr>
        <p:txBody>
          <a:bodyPr wrap="square" lIns="0" tIns="0" rIns="0" bIns="0" rtlCol="0" anchor="t">
            <a:spAutoFit/>
          </a:bodyPr>
          <a:lstStyle/>
          <a:p>
            <a:pPr algn="ctr">
              <a:lnSpc>
                <a:spcPts val="9100"/>
              </a:lnSpc>
            </a:pPr>
            <a:r>
              <a:rPr lang="en-US" altLang="zh-CN" sz="6500" b="1">
                <a:latin typeface="+mj-ea"/>
                <a:ea typeface="+mj-ea"/>
                <a:cs typeface="+mn-ea"/>
                <a:sym typeface="+mn-ea"/>
              </a:rPr>
              <a:t>Klustron</a:t>
            </a:r>
            <a:r>
              <a:rPr lang="zh-CN" altLang="en-US" sz="6500" b="1">
                <a:latin typeface="+mj-ea"/>
                <a:ea typeface="+mj-ea"/>
                <a:cs typeface="+mn-ea"/>
                <a:sym typeface="+mn-ea"/>
              </a:rPr>
              <a:t>系统</a:t>
            </a:r>
            <a:r>
              <a:rPr lang="zh-CN" altLang="en-US" sz="6500" b="1">
                <a:latin typeface="+mn-ea"/>
                <a:cs typeface="+mn-ea"/>
                <a:sym typeface="+mn-ea"/>
              </a:rPr>
              <a:t>架构</a:t>
            </a:r>
          </a:p>
        </p:txBody>
      </p:sp>
      <p:sp>
        <p:nvSpPr>
          <p:cNvPr id="11" name="TextBox 11"/>
          <p:cNvSpPr txBox="1"/>
          <p:nvPr/>
        </p:nvSpPr>
        <p:spPr>
          <a:xfrm>
            <a:off x="6725592" y="283226"/>
            <a:ext cx="4836815" cy="2799715"/>
          </a:xfrm>
          <a:prstGeom prst="rect">
            <a:avLst/>
          </a:prstGeom>
        </p:spPr>
        <p:txBody>
          <a:bodyPr lIns="0" tIns="0" rIns="0" bIns="0" rtlCol="0" anchor="t">
            <a:spAutoFit/>
          </a:bodyPr>
          <a:lstStyle/>
          <a:p>
            <a:pPr marL="0" lvl="0" indent="0" algn="ctr">
              <a:lnSpc>
                <a:spcPts val="21835"/>
              </a:lnSpc>
              <a:spcBef>
                <a:spcPct val="0"/>
              </a:spcBef>
            </a:pPr>
            <a:r>
              <a:rPr lang="en-US" sz="15595">
                <a:solidFill>
                  <a:srgbClr val="120EDB"/>
                </a:solidFill>
                <a:latin typeface="Aileron Heavy" panose="00000A00000000000000"/>
              </a:rPr>
              <a:t>02</a:t>
            </a:r>
          </a:p>
        </p:txBody>
      </p:sp>
      <p:sp>
        <p:nvSpPr>
          <p:cNvPr id="12" name="TextBox 12"/>
          <p:cNvSpPr txBox="1"/>
          <p:nvPr/>
        </p:nvSpPr>
        <p:spPr>
          <a:xfrm>
            <a:off x="6725592" y="2653509"/>
            <a:ext cx="4836815" cy="888365"/>
          </a:xfrm>
          <a:prstGeom prst="rect">
            <a:avLst/>
          </a:prstGeom>
        </p:spPr>
        <p:txBody>
          <a:bodyPr lIns="0" tIns="0" rIns="0" bIns="0" rtlCol="0" anchor="t">
            <a:spAutoFit/>
          </a:bodyPr>
          <a:lstStyle/>
          <a:p>
            <a:pPr marL="0" lvl="0" indent="0" algn="ctr">
              <a:lnSpc>
                <a:spcPts val="6930"/>
              </a:lnSpc>
              <a:spcBef>
                <a:spcPct val="0"/>
              </a:spcBef>
            </a:pPr>
            <a:r>
              <a:rPr lang="en-US" sz="4950">
                <a:solidFill>
                  <a:srgbClr val="120EDB"/>
                </a:solidFill>
                <a:latin typeface="Aileron Heavy" panose="00000A00000000000000"/>
              </a:rPr>
              <a:t>PART two</a:t>
            </a:r>
          </a:p>
        </p:txBody>
      </p:sp>
      <p:pic>
        <p:nvPicPr>
          <p:cNvPr id="14" name="Picture 10"/>
          <p:cNvPicPr>
            <a:picLocks noChangeAspect="1"/>
          </p:cNvPicPr>
          <p:nvPr>
            <p:custDataLst>
              <p:tags r:id="rId1"/>
            </p:custDataLst>
          </p:nvPr>
        </p:nvPicPr>
        <p:blipFill>
          <a:blip r:embed="rId4"/>
          <a:srcRect/>
          <a:stretch>
            <a:fillRect/>
          </a:stretch>
        </p:blipFill>
        <p:spPr>
          <a:xfrm>
            <a:off x="158158" y="192007"/>
            <a:ext cx="4381885" cy="2188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3">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4"/>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589915"/>
          </a:xfrm>
          <a:prstGeom prst="rect">
            <a:avLst/>
          </a:prstGeom>
        </p:spPr>
        <p:txBody>
          <a:bodyPr lIns="0" tIns="0" rIns="0" bIns="0" rtlCol="0" anchor="t">
            <a:spAutoFit/>
          </a:bodyPr>
          <a:lstStyle/>
          <a:p>
            <a:pPr indent="0" algn="r">
              <a:lnSpc>
                <a:spcPts val="4760"/>
              </a:lnSpc>
              <a:spcBef>
                <a:spcPct val="0"/>
              </a:spcBef>
            </a:pPr>
            <a:r>
              <a:rPr lang="en-US" sz="3400">
                <a:solidFill>
                  <a:srgbClr val="2660DF"/>
                </a:solidFill>
                <a:latin typeface="Aileron Heavy" panose="00000A00000000000000"/>
              </a:rPr>
              <a:t>PART 01</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en-US" altLang="zh-CN" sz="4000" b="1">
                <a:latin typeface="+mj-ea"/>
                <a:ea typeface="+mj-ea"/>
                <a:cs typeface="+mj-ea"/>
                <a:sym typeface="+mn-ea"/>
              </a:rPr>
              <a:t>Klustron</a:t>
            </a:r>
            <a:r>
              <a:rPr lang="zh-CN" altLang="en-US" sz="4000" b="1">
                <a:latin typeface="+mj-ea"/>
                <a:ea typeface="+mj-ea"/>
                <a:cs typeface="+mj-ea"/>
                <a:sym typeface="+mn-ea"/>
              </a:rPr>
              <a:t>系统架构</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800" b="1">
              <a:solidFill>
                <a:schemeClr val="tx1"/>
              </a:solidFill>
              <a:latin typeface="楷体" panose="02010609060101010101" charset="-122"/>
              <a:ea typeface="楷体" panose="02010609060101010101" charset="-122"/>
            </a:endParaRPr>
          </a:p>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3" name="文本框 12"/>
          <p:cNvSpPr txBox="1"/>
          <p:nvPr/>
        </p:nvSpPr>
        <p:spPr>
          <a:xfrm>
            <a:off x="11631930" y="1921510"/>
            <a:ext cx="6090285" cy="774065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r>
              <a:rPr lang="zh-CN" altLang="en-US" sz="2400" b="1">
                <a:latin typeface="+mn-ea"/>
              </a:rPr>
              <a:t>主要模块：</a:t>
            </a:r>
            <a:endParaRPr lang="en-US" altLang="zh-CN" sz="2400" b="1">
              <a:latin typeface="+mn-ea"/>
            </a:endParaRPr>
          </a:p>
          <a:p>
            <a:r>
              <a:rPr lang="en-US" altLang="zh-CN" b="1"/>
              <a:t>- </a:t>
            </a:r>
            <a:r>
              <a:rPr lang="en-US" b="1"/>
              <a:t>Klustron-server</a:t>
            </a:r>
            <a:r>
              <a:rPr lang="zh-CN" altLang="en-US"/>
              <a:t>：计算节点，负责接收应用客户端请求，通过合并处理存储节点返回的结果，最终返回客户端结果。计算节点是无状态节点，常规使用方式是在负载均衡中配置计算节点，当有计算节点故障，负载均衡层会将请求发送到其他正常的计算节点，继续提供来自应用客户端请求服务。</a:t>
            </a:r>
            <a:r>
              <a:rPr lang="en-US" altLang="zh-CN"/>
              <a:t> </a:t>
            </a:r>
          </a:p>
          <a:p>
            <a:endParaRPr lang="en-US" altLang="zh-CN"/>
          </a:p>
          <a:p>
            <a:r>
              <a:rPr lang="en-US" altLang="zh-CN" b="1"/>
              <a:t>- Klustron-storage</a:t>
            </a:r>
            <a:r>
              <a:rPr lang="zh-CN" altLang="en-US"/>
              <a:t>：存储节点，负责实现数据持久化、金融级数据一致性。存储节点由</a:t>
            </a:r>
            <a:r>
              <a:rPr lang="en-US" altLang="zh-CN"/>
              <a:t>2</a:t>
            </a:r>
            <a:r>
              <a:rPr lang="zh-CN" altLang="en-US"/>
              <a:t>个或以上</a:t>
            </a:r>
            <a:r>
              <a:rPr lang="en-US" altLang="zh-CN"/>
              <a:t>shard</a:t>
            </a:r>
            <a:r>
              <a:rPr lang="zh-CN" altLang="en-US"/>
              <a:t>组成，每一个</a:t>
            </a:r>
            <a:r>
              <a:rPr lang="en-US" altLang="zh-CN"/>
              <a:t>shard</a:t>
            </a:r>
            <a:r>
              <a:rPr lang="zh-CN" altLang="en-US"/>
              <a:t>是</a:t>
            </a:r>
            <a:r>
              <a:rPr lang="en-US" altLang="zh-CN"/>
              <a:t>3</a:t>
            </a:r>
            <a:r>
              <a:rPr lang="zh-CN" altLang="en-US"/>
              <a:t>副本，</a:t>
            </a:r>
            <a:r>
              <a:rPr lang="en-US" altLang="zh-CN"/>
              <a:t>1</a:t>
            </a:r>
            <a:r>
              <a:rPr lang="zh-CN" altLang="en-US"/>
              <a:t>个</a:t>
            </a:r>
            <a:r>
              <a:rPr lang="en-US" altLang="zh-CN"/>
              <a:t>master</a:t>
            </a:r>
            <a:r>
              <a:rPr lang="zh-CN" altLang="en-US"/>
              <a:t>和</a:t>
            </a:r>
            <a:r>
              <a:rPr lang="en-US" altLang="zh-CN"/>
              <a:t>2</a:t>
            </a:r>
            <a:r>
              <a:rPr lang="zh-CN" altLang="en-US"/>
              <a:t>个</a:t>
            </a:r>
            <a:r>
              <a:rPr lang="en-US" altLang="zh-CN"/>
              <a:t>slave</a:t>
            </a:r>
            <a:r>
              <a:rPr lang="zh-CN" altLang="en-US"/>
              <a:t>，如果</a:t>
            </a:r>
            <a:r>
              <a:rPr lang="en-US" altLang="zh-CN"/>
              <a:t>master</a:t>
            </a:r>
            <a:r>
              <a:rPr lang="zh-CN" altLang="en-US"/>
              <a:t>故障，则会有</a:t>
            </a:r>
            <a:r>
              <a:rPr lang="en-US" altLang="zh-CN"/>
              <a:t>cluster_mgr</a:t>
            </a:r>
            <a:r>
              <a:rPr lang="zh-CN" altLang="en-US"/>
              <a:t>判断后进行主备切换，继续提供服务。</a:t>
            </a:r>
          </a:p>
          <a:p>
            <a:endParaRPr lang="zh-CN" altLang="en-US"/>
          </a:p>
          <a:p>
            <a:r>
              <a:rPr lang="en-US" altLang="zh-CN" b="1"/>
              <a:t>- </a:t>
            </a:r>
            <a:r>
              <a:rPr lang="zh-CN" altLang="en-US" b="1"/>
              <a:t>元数据集群</a:t>
            </a:r>
            <a:r>
              <a:rPr lang="zh-CN" altLang="en-US"/>
              <a:t>：存储Klustron集群的拓扑结构、节点连接信息、DDL日志，commit log，和其他集群管理日志。</a:t>
            </a:r>
          </a:p>
          <a:p>
            <a:endParaRPr lang="zh-CN" altLang="en-US"/>
          </a:p>
          <a:p>
            <a:r>
              <a:rPr lang="en-US" altLang="zh-CN" b="1"/>
              <a:t>- Cluster_mgr</a:t>
            </a:r>
            <a:r>
              <a:rPr lang="zh-CN" altLang="en-US" b="1"/>
              <a:t>集群</a:t>
            </a:r>
            <a:r>
              <a:rPr lang="zh-CN" altLang="en-US"/>
              <a:t>：负责维护正确的集群和节点状态，实现集群管理、集群逻辑备份和恢复, 集群物理备份和恢复、水平弹性伸缩等功能。</a:t>
            </a:r>
          </a:p>
          <a:p>
            <a:endParaRPr lang="zh-CN" altLang="en-US"/>
          </a:p>
          <a:p>
            <a:r>
              <a:rPr lang="en-US" altLang="zh-CN" b="1"/>
              <a:t>- XPanel</a:t>
            </a:r>
            <a:r>
              <a:rPr lang="zh-CN" altLang="en-US"/>
              <a:t>：GUI 工具软件，让 DBA 通过点击鼠标就可以轻松完成所有的数据库运维管理工作。</a:t>
            </a:r>
          </a:p>
        </p:txBody>
      </p:sp>
      <p:pic>
        <p:nvPicPr>
          <p:cNvPr id="11" name="图片 10" descr="Klustron_0705"/>
          <p:cNvPicPr>
            <a:picLocks noChangeAspect="1"/>
          </p:cNvPicPr>
          <p:nvPr/>
        </p:nvPicPr>
        <p:blipFill>
          <a:blip r:embed="rId5"/>
          <a:stretch>
            <a:fillRect/>
          </a:stretch>
        </p:blipFill>
        <p:spPr>
          <a:xfrm>
            <a:off x="1295400" y="1408430"/>
            <a:ext cx="9225915" cy="85382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t="21022"/>
          <a:stretch>
            <a:fillRect/>
          </a:stretch>
        </p:blipFill>
        <p:spPr>
          <a:xfrm rot="618493">
            <a:off x="15336985" y="2496227"/>
            <a:ext cx="1298371" cy="1273817"/>
          </a:xfrm>
          <a:prstGeom prst="rect">
            <a:avLst/>
          </a:prstGeom>
        </p:spPr>
      </p:pic>
      <p:pic>
        <p:nvPicPr>
          <p:cNvPr id="3" name="Picture 3"/>
          <p:cNvPicPr>
            <a:picLocks noChangeAspect="1"/>
          </p:cNvPicPr>
          <p:nvPr/>
        </p:nvPicPr>
        <p:blipFill>
          <a:blip r:embed="rId3">
            <a:alphaModFix amt="80000"/>
          </a:blip>
          <a:srcRect t="21022"/>
          <a:stretch>
            <a:fillRect/>
          </a:stretch>
        </p:blipFill>
        <p:spPr>
          <a:xfrm rot="-1363330" flipH="1">
            <a:off x="1671249" y="8006639"/>
            <a:ext cx="838867" cy="823003"/>
          </a:xfrm>
          <a:prstGeom prst="rect">
            <a:avLst/>
          </a:prstGeom>
        </p:spPr>
      </p:pic>
      <p:grpSp>
        <p:nvGrpSpPr>
          <p:cNvPr id="4" name="Group 4"/>
          <p:cNvGrpSpPr/>
          <p:nvPr/>
        </p:nvGrpSpPr>
        <p:grpSpPr>
          <a:xfrm>
            <a:off x="8433774" y="3703850"/>
            <a:ext cx="1420453" cy="1420453"/>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150"/>
                </a:lnSpc>
              </a:pPr>
              <a:endParaRPr/>
            </a:p>
          </p:txBody>
        </p:sp>
      </p:grpSp>
      <p:grpSp>
        <p:nvGrpSpPr>
          <p:cNvPr id="7" name="Group 7"/>
          <p:cNvGrpSpPr/>
          <p:nvPr/>
        </p:nvGrpSpPr>
        <p:grpSpPr>
          <a:xfrm>
            <a:off x="13274276" y="9585777"/>
            <a:ext cx="4841625" cy="548636"/>
            <a:chOff x="0" y="0"/>
            <a:chExt cx="6455500" cy="731514"/>
          </a:xfrm>
        </p:grpSpPr>
        <p:sp>
          <p:nvSpPr>
            <p:cNvPr id="8" name="AutoShape 8"/>
            <p:cNvSpPr/>
            <p:nvPr/>
          </p:nvSpPr>
          <p:spPr>
            <a:xfrm>
              <a:off x="2739288" y="12700"/>
              <a:ext cx="3062501" cy="0"/>
            </a:xfrm>
            <a:prstGeom prst="line">
              <a:avLst/>
            </a:prstGeom>
            <a:ln w="25400" cap="flat">
              <a:solidFill>
                <a:srgbClr val="404040"/>
              </a:solidFill>
              <a:prstDash val="solid"/>
              <a:headEnd type="none" w="sm" len="sm"/>
              <a:tailEnd type="none" w="sm" len="sm"/>
            </a:ln>
          </p:spPr>
        </p:sp>
        <p:sp>
          <p:nvSpPr>
            <p:cNvPr id="9" name="TextBox 9"/>
            <p:cNvSpPr txBox="1"/>
            <p:nvPr/>
          </p:nvSpPr>
          <p:spPr>
            <a:xfrm>
              <a:off x="0" y="159253"/>
              <a:ext cx="6455500" cy="572261"/>
            </a:xfrm>
            <a:prstGeom prst="rect">
              <a:avLst/>
            </a:prstGeom>
          </p:spPr>
          <p:txBody>
            <a:bodyPr lIns="0" tIns="0" rIns="0" bIns="0" rtlCol="0" anchor="t">
              <a:spAutoFit/>
            </a:bodyPr>
            <a:lstStyle/>
            <a:p>
              <a:pPr marL="0" lvl="0" indent="0">
                <a:lnSpc>
                  <a:spcPts val="3890"/>
                </a:lnSpc>
              </a:pPr>
              <a:r>
                <a:rPr lang="en-US" sz="2400" spc="278">
                  <a:solidFill>
                    <a:srgbClr val="868585"/>
                  </a:solidFill>
                  <a:ea typeface="Aileron Regular" panose="00000500000000000000"/>
                </a:rPr>
                <a:t>泽拓科技（深圳）有限责任公司</a:t>
              </a:r>
            </a:p>
          </p:txBody>
        </p:sp>
      </p:grpSp>
      <p:sp>
        <p:nvSpPr>
          <p:cNvPr id="10" name="TextBox 10"/>
          <p:cNvSpPr txBox="1"/>
          <p:nvPr/>
        </p:nvSpPr>
        <p:spPr>
          <a:xfrm>
            <a:off x="2743200" y="4686300"/>
            <a:ext cx="12694920" cy="1166495"/>
          </a:xfrm>
          <a:prstGeom prst="rect">
            <a:avLst/>
          </a:prstGeom>
        </p:spPr>
        <p:txBody>
          <a:bodyPr wrap="square" lIns="0" tIns="0" rIns="0" bIns="0" rtlCol="0" anchor="t">
            <a:spAutoFit/>
          </a:bodyPr>
          <a:lstStyle/>
          <a:p>
            <a:pPr algn="ctr">
              <a:lnSpc>
                <a:spcPts val="9100"/>
              </a:lnSpc>
            </a:pPr>
            <a:r>
              <a:rPr lang="en-US" altLang="zh-CN" sz="6500" b="1">
                <a:latin typeface="+mn-ea"/>
                <a:cs typeface="+mn-ea"/>
                <a:sym typeface="+mn-ea"/>
              </a:rPr>
              <a:t>Klustron</a:t>
            </a:r>
            <a:r>
              <a:rPr lang="zh-CN" altLang="en-US" sz="6500" b="1">
                <a:latin typeface="+mn-ea"/>
                <a:cs typeface="+mn-ea"/>
                <a:sym typeface="+mn-ea"/>
              </a:rPr>
              <a:t>最佳使用场景</a:t>
            </a:r>
          </a:p>
        </p:txBody>
      </p:sp>
      <p:sp>
        <p:nvSpPr>
          <p:cNvPr id="11" name="TextBox 11"/>
          <p:cNvSpPr txBox="1"/>
          <p:nvPr/>
        </p:nvSpPr>
        <p:spPr>
          <a:xfrm>
            <a:off x="6725592" y="283226"/>
            <a:ext cx="4836815" cy="2799715"/>
          </a:xfrm>
          <a:prstGeom prst="rect">
            <a:avLst/>
          </a:prstGeom>
        </p:spPr>
        <p:txBody>
          <a:bodyPr lIns="0" tIns="0" rIns="0" bIns="0" rtlCol="0" anchor="t">
            <a:spAutoFit/>
          </a:bodyPr>
          <a:lstStyle/>
          <a:p>
            <a:pPr marL="0" lvl="0" indent="0" algn="ctr">
              <a:lnSpc>
                <a:spcPts val="21835"/>
              </a:lnSpc>
              <a:spcBef>
                <a:spcPct val="0"/>
              </a:spcBef>
            </a:pPr>
            <a:r>
              <a:rPr lang="en-US" sz="15595">
                <a:solidFill>
                  <a:srgbClr val="120EDB"/>
                </a:solidFill>
                <a:latin typeface="Aileron Heavy" panose="00000A00000000000000"/>
              </a:rPr>
              <a:t>03</a:t>
            </a:r>
          </a:p>
        </p:txBody>
      </p:sp>
      <p:sp>
        <p:nvSpPr>
          <p:cNvPr id="12" name="TextBox 12"/>
          <p:cNvSpPr txBox="1"/>
          <p:nvPr/>
        </p:nvSpPr>
        <p:spPr>
          <a:xfrm>
            <a:off x="6725592" y="2653509"/>
            <a:ext cx="4836815" cy="888365"/>
          </a:xfrm>
          <a:prstGeom prst="rect">
            <a:avLst/>
          </a:prstGeom>
        </p:spPr>
        <p:txBody>
          <a:bodyPr lIns="0" tIns="0" rIns="0" bIns="0" rtlCol="0" anchor="t">
            <a:spAutoFit/>
          </a:bodyPr>
          <a:lstStyle/>
          <a:p>
            <a:pPr marL="0" lvl="0" indent="0" algn="ctr">
              <a:lnSpc>
                <a:spcPts val="6930"/>
              </a:lnSpc>
              <a:spcBef>
                <a:spcPct val="0"/>
              </a:spcBef>
            </a:pPr>
            <a:r>
              <a:rPr lang="en-US" sz="4950">
                <a:solidFill>
                  <a:srgbClr val="120EDB"/>
                </a:solidFill>
                <a:latin typeface="Aileron Heavy" panose="00000A00000000000000"/>
              </a:rPr>
              <a:t>PART THREE</a:t>
            </a:r>
          </a:p>
        </p:txBody>
      </p:sp>
      <p:pic>
        <p:nvPicPr>
          <p:cNvPr id="14" name="Picture 10"/>
          <p:cNvPicPr>
            <a:picLocks noChangeAspect="1"/>
          </p:cNvPicPr>
          <p:nvPr>
            <p:custDataLst>
              <p:tags r:id="rId1"/>
            </p:custDataLst>
          </p:nvPr>
        </p:nvPicPr>
        <p:blipFill>
          <a:blip r:embed="rId4"/>
          <a:srcRect/>
          <a:stretch>
            <a:fillRect/>
          </a:stretch>
        </p:blipFill>
        <p:spPr>
          <a:xfrm>
            <a:off x="158158" y="192007"/>
            <a:ext cx="4381885" cy="2188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宋体" panose="02010600030101010101" pitchFamily="2" charset="-122"/>
                <a:ea typeface="宋体" panose="02010600030101010101" pitchFamily="2" charset="-122"/>
                <a:cs typeface="楷体" panose="02010609060101010101" charset="-122"/>
                <a:sym typeface="+mn-ea"/>
              </a:rPr>
              <a:t>集群方便易管理</a:t>
            </a:r>
            <a:r>
              <a:rPr lang="en-US" altLang="zh-CN" sz="4000" b="1">
                <a:latin typeface="宋体" panose="02010600030101010101" pitchFamily="2" charset="-122"/>
                <a:ea typeface="宋体" panose="02010600030101010101" pitchFamily="2" charset="-122"/>
                <a:cs typeface="楷体" panose="02010609060101010101" charset="-122"/>
                <a:sym typeface="+mn-ea"/>
              </a:rPr>
              <a:t>-</a:t>
            </a:r>
            <a:r>
              <a:rPr lang="zh-CN" altLang="en-US" sz="4000" b="1">
                <a:latin typeface="宋体" panose="02010600030101010101" pitchFamily="2" charset="-122"/>
                <a:ea typeface="宋体" panose="02010600030101010101" pitchFamily="2" charset="-122"/>
                <a:cs typeface="楷体" panose="02010609060101010101" charset="-122"/>
                <a:sym typeface="+mn-ea"/>
              </a:rPr>
              <a:t>运维管理平台</a:t>
            </a:r>
            <a:r>
              <a:rPr lang="en-US" altLang="zh-CN" sz="4000" b="1">
                <a:latin typeface="宋体" panose="02010600030101010101" pitchFamily="2" charset="-122"/>
                <a:ea typeface="宋体" panose="02010600030101010101" pitchFamily="2" charset="-122"/>
                <a:cs typeface="楷体" panose="02010609060101010101" charset="-122"/>
                <a:sym typeface="+mn-ea"/>
              </a:rPr>
              <a:t>XPanel</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1" name="文本框 10"/>
          <p:cNvSpPr txBox="1"/>
          <p:nvPr/>
        </p:nvSpPr>
        <p:spPr>
          <a:xfrm>
            <a:off x="11658600" y="2153285"/>
            <a:ext cx="5558790" cy="5718810"/>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sz="2400">
                <a:latin typeface="+mn-ea"/>
                <a:cs typeface="+mn-ea"/>
              </a:rPr>
              <a:t>提供网页集群管理平台，让DBA</a:t>
            </a:r>
            <a:r>
              <a:rPr lang="zh-CN" sz="2400">
                <a:latin typeface="+mn-ea"/>
                <a:cs typeface="+mn-ea"/>
              </a:rPr>
              <a:t>或运维人员</a:t>
            </a:r>
            <a:r>
              <a:rPr sz="2400">
                <a:latin typeface="+mn-ea"/>
                <a:cs typeface="+mn-ea"/>
              </a:rPr>
              <a:t>通过点击鼠标就可以轻松完成绝大部分的数据库运维管理工作。</a:t>
            </a:r>
            <a:r>
              <a:rPr lang="zh-CN" sz="2400">
                <a:latin typeface="+mn-ea"/>
                <a:cs typeface="+mn-ea"/>
              </a:rPr>
              <a:t>大大节省了运维成本。</a:t>
            </a:r>
            <a:endParaRPr sz="2400">
              <a:latin typeface="+mn-ea"/>
              <a:cs typeface="+mn-ea"/>
            </a:endParaRPr>
          </a:p>
          <a:p>
            <a:endParaRPr lang="zh-CN" altLang="en-US" sz="2400">
              <a:latin typeface="+mn-ea"/>
              <a:cs typeface="+mn-ea"/>
            </a:endParaRPr>
          </a:p>
          <a:p>
            <a:pPr marL="342900" indent="-342900">
              <a:buFont typeface="Wingdings" panose="05000000000000000000" charset="0"/>
              <a:buChar char="l"/>
            </a:pPr>
            <a:r>
              <a:rPr lang="zh-CN" altLang="en-US" sz="2400">
                <a:latin typeface="+mn-ea"/>
                <a:cs typeface="+mn-ea"/>
              </a:rPr>
              <a:t>集群扩缩容机器、扩缩容计算或存储节点。</a:t>
            </a:r>
          </a:p>
          <a:p>
            <a:pPr marL="342900" indent="-342900">
              <a:buFont typeface="Wingdings" panose="05000000000000000000" charset="0"/>
              <a:buChar char="l"/>
            </a:pPr>
            <a:r>
              <a:rPr lang="zh-CN" altLang="en-US" sz="2400">
                <a:latin typeface="+mn-ea"/>
                <a:cs typeface="+mn-ea"/>
              </a:rPr>
              <a:t>主备切换，重做备机等相关设置。</a:t>
            </a:r>
          </a:p>
          <a:p>
            <a:pPr marL="342900" indent="-342900">
              <a:buFont typeface="Wingdings" panose="05000000000000000000" charset="0"/>
              <a:buChar char="l"/>
            </a:pPr>
            <a:r>
              <a:rPr lang="en-US" altLang="zh-CN" sz="2400">
                <a:latin typeface="+mn-ea"/>
                <a:cs typeface="+mn-ea"/>
              </a:rPr>
              <a:t>OnLineDDL</a:t>
            </a:r>
            <a:r>
              <a:rPr lang="zh-CN" altLang="en-US" sz="2400">
                <a:latin typeface="+mn-ea"/>
                <a:cs typeface="+mn-ea"/>
              </a:rPr>
              <a:t>：表重分布。</a:t>
            </a:r>
          </a:p>
          <a:p>
            <a:pPr marL="342900" indent="-342900">
              <a:buFont typeface="Wingdings" panose="05000000000000000000" charset="0"/>
              <a:buChar char="l"/>
            </a:pPr>
            <a:r>
              <a:rPr lang="zh-CN" altLang="en-US" sz="2400">
                <a:latin typeface="+mn-ea"/>
                <a:cs typeface="+mn-ea"/>
              </a:rPr>
              <a:t>备份恢复：逻辑和物理。</a:t>
            </a:r>
          </a:p>
          <a:p>
            <a:pPr marL="342900" indent="-342900">
              <a:buFont typeface="Wingdings" panose="05000000000000000000" charset="0"/>
              <a:buChar char="l"/>
            </a:pPr>
            <a:r>
              <a:rPr lang="zh-CN" altLang="en-US" sz="2400">
                <a:latin typeface="+mn-ea"/>
                <a:cs typeface="+mn-ea"/>
              </a:rPr>
              <a:t>监控集群状态。</a:t>
            </a:r>
          </a:p>
          <a:p>
            <a:pPr marL="342900" indent="-342900">
              <a:buFont typeface="Wingdings" panose="05000000000000000000" charset="0"/>
              <a:buChar char="l"/>
            </a:pPr>
            <a:r>
              <a:rPr lang="zh-CN" altLang="en-US" sz="2400">
                <a:latin typeface="+mn-ea"/>
                <a:cs typeface="+mn-ea"/>
              </a:rPr>
              <a:t>告警规则配置。</a:t>
            </a:r>
          </a:p>
          <a:p>
            <a:pPr marL="342900" indent="-342900">
              <a:buFont typeface="Wingdings" panose="05000000000000000000" charset="0"/>
              <a:buChar char="l"/>
            </a:pPr>
            <a:r>
              <a:rPr lang="zh-CN" altLang="en-US" sz="2400">
                <a:latin typeface="+mn-ea"/>
                <a:cs typeface="+mn-ea"/>
              </a:rPr>
              <a:t>数据同步、迁移。</a:t>
            </a:r>
          </a:p>
          <a:p>
            <a:pPr marL="342900" indent="-342900">
              <a:buFont typeface="Wingdings" panose="05000000000000000000" charset="0"/>
              <a:buChar char="l"/>
            </a:pPr>
            <a:endParaRPr lang="zh-CN" altLang="en-US" sz="2400">
              <a:latin typeface="+mn-ea"/>
              <a:cs typeface="+mn-ea"/>
            </a:endParaRPr>
          </a:p>
        </p:txBody>
      </p:sp>
      <p:pic>
        <p:nvPicPr>
          <p:cNvPr id="10" name="图片 9"/>
          <p:cNvPicPr>
            <a:picLocks noChangeAspect="1"/>
          </p:cNvPicPr>
          <p:nvPr>
            <p:custDataLst>
              <p:tags r:id="rId2"/>
            </p:custDataLst>
          </p:nvPr>
        </p:nvPicPr>
        <p:blipFill>
          <a:blip r:embed="rId6"/>
          <a:stretch>
            <a:fillRect/>
          </a:stretch>
        </p:blipFill>
        <p:spPr>
          <a:xfrm>
            <a:off x="838200" y="2171700"/>
            <a:ext cx="10055225" cy="57003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44365" y="1204619"/>
            <a:ext cx="16192500" cy="0"/>
          </a:xfrm>
          <a:prstGeom prst="line">
            <a:avLst/>
          </a:prstGeom>
          <a:ln w="9525" cap="flat">
            <a:solidFill>
              <a:srgbClr val="2660DF"/>
            </a:solidFill>
            <a:prstDash val="solid"/>
            <a:headEnd type="none" w="sm" len="sm"/>
            <a:tailEnd type="none" w="sm" len="sm"/>
          </a:ln>
        </p:spPr>
      </p:sp>
      <p:pic>
        <p:nvPicPr>
          <p:cNvPr id="3" name="Picture 3"/>
          <p:cNvPicPr>
            <a:picLocks noChangeAspect="1"/>
          </p:cNvPicPr>
          <p:nvPr/>
        </p:nvPicPr>
        <p:blipFill>
          <a:blip r:embed="rId4">
            <a:alphaModFix amt="80000"/>
          </a:blip>
          <a:srcRect t="21022"/>
          <a:stretch>
            <a:fillRect/>
          </a:stretch>
        </p:blipFill>
        <p:spPr>
          <a:xfrm>
            <a:off x="360951" y="407377"/>
            <a:ext cx="662127" cy="649605"/>
          </a:xfrm>
          <a:prstGeom prst="rect">
            <a:avLst/>
          </a:prstGeom>
        </p:spPr>
      </p:pic>
      <p:pic>
        <p:nvPicPr>
          <p:cNvPr id="4" name="Picture 4"/>
          <p:cNvPicPr>
            <a:picLocks noChangeAspect="1"/>
          </p:cNvPicPr>
          <p:nvPr/>
        </p:nvPicPr>
        <p:blipFill>
          <a:blip r:embed="rId5"/>
          <a:srcRect/>
          <a:stretch>
            <a:fillRect/>
          </a:stretch>
        </p:blipFill>
        <p:spPr>
          <a:xfrm>
            <a:off x="16607835" y="108652"/>
            <a:ext cx="1321979" cy="1327970"/>
          </a:xfrm>
          <a:prstGeom prst="rect">
            <a:avLst/>
          </a:prstGeom>
        </p:spPr>
      </p:pic>
      <p:sp>
        <p:nvSpPr>
          <p:cNvPr id="5" name="TextBox 5"/>
          <p:cNvSpPr txBox="1"/>
          <p:nvPr/>
        </p:nvSpPr>
        <p:spPr>
          <a:xfrm>
            <a:off x="11848196" y="411004"/>
            <a:ext cx="4669620" cy="610235"/>
          </a:xfrm>
          <a:prstGeom prst="rect">
            <a:avLst/>
          </a:prstGeom>
        </p:spPr>
        <p:txBody>
          <a:bodyPr lIns="0" tIns="0" rIns="0" bIns="0" rtlCol="0" anchor="t">
            <a:spAutoFit/>
          </a:bodyPr>
          <a:lstStyle/>
          <a:p>
            <a:pPr marL="0" lvl="0" indent="0" algn="r">
              <a:lnSpc>
                <a:spcPts val="4760"/>
              </a:lnSpc>
              <a:spcBef>
                <a:spcPct val="0"/>
              </a:spcBef>
            </a:pPr>
            <a:r>
              <a:rPr lang="en-US" sz="3400">
                <a:solidFill>
                  <a:srgbClr val="2660DF"/>
                </a:solidFill>
                <a:latin typeface="Aileron Heavy" panose="00000A00000000000000"/>
              </a:rPr>
              <a:t>PART 03</a:t>
            </a:r>
          </a:p>
        </p:txBody>
      </p:sp>
      <p:sp>
        <p:nvSpPr>
          <p:cNvPr id="6" name="TextBox 6"/>
          <p:cNvSpPr txBox="1"/>
          <p:nvPr/>
        </p:nvSpPr>
        <p:spPr>
          <a:xfrm>
            <a:off x="1177925" y="283845"/>
            <a:ext cx="8911590" cy="861695"/>
          </a:xfrm>
          <a:prstGeom prst="rect">
            <a:avLst/>
          </a:prstGeom>
        </p:spPr>
        <p:txBody>
          <a:bodyPr wrap="square" lIns="0" tIns="0" rIns="0" bIns="0" rtlCol="0" anchor="t">
            <a:spAutoFit/>
          </a:bodyPr>
          <a:lstStyle/>
          <a:p>
            <a:pPr algn="just">
              <a:lnSpc>
                <a:spcPts val="6720"/>
              </a:lnSpc>
            </a:pPr>
            <a:r>
              <a:rPr lang="zh-CN" altLang="en-US" sz="4000" b="1">
                <a:latin typeface="宋体" panose="02010600030101010101" pitchFamily="2" charset="-122"/>
                <a:ea typeface="宋体" panose="02010600030101010101" pitchFamily="2" charset="-122"/>
                <a:cs typeface="楷体" panose="02010609060101010101" charset="-122"/>
                <a:sym typeface="+mn-ea"/>
              </a:rPr>
              <a:t>超高流量场景</a:t>
            </a:r>
          </a:p>
        </p:txBody>
      </p:sp>
      <p:sp>
        <p:nvSpPr>
          <p:cNvPr id="7" name="AutoShape 7"/>
          <p:cNvSpPr/>
          <p:nvPr/>
        </p:nvSpPr>
        <p:spPr>
          <a:xfrm>
            <a:off x="15328742" y="9900102"/>
            <a:ext cx="2296876" cy="0"/>
          </a:xfrm>
          <a:prstGeom prst="line">
            <a:avLst/>
          </a:prstGeom>
          <a:ln w="19050" cap="flat">
            <a:solidFill>
              <a:srgbClr val="404040"/>
            </a:solidFill>
            <a:prstDash val="solid"/>
            <a:headEnd type="none" w="sm" len="sm"/>
            <a:tailEnd type="none" w="sm" len="sm"/>
          </a:ln>
        </p:spPr>
      </p:sp>
      <p:sp>
        <p:nvSpPr>
          <p:cNvPr id="8" name="TextBox 8"/>
          <p:cNvSpPr txBox="1"/>
          <p:nvPr/>
        </p:nvSpPr>
        <p:spPr>
          <a:xfrm>
            <a:off x="15011400" y="9791700"/>
            <a:ext cx="3273425" cy="297815"/>
          </a:xfrm>
          <a:prstGeom prst="rect">
            <a:avLst/>
          </a:prstGeom>
        </p:spPr>
        <p:txBody>
          <a:bodyPr lIns="0" tIns="0" rIns="0" bIns="0" rtlCol="0" anchor="t">
            <a:noAutofit/>
          </a:bodyPr>
          <a:lstStyle/>
          <a:p>
            <a:pPr marL="0" lvl="0" indent="0">
              <a:lnSpc>
                <a:spcPts val="3890"/>
              </a:lnSpc>
            </a:pPr>
            <a:r>
              <a:rPr lang="en-US" sz="1400" spc="278">
                <a:solidFill>
                  <a:srgbClr val="868585"/>
                </a:solidFill>
                <a:ea typeface="Aileron Regular" panose="00000500000000000000"/>
              </a:rPr>
              <a:t>泽拓科技（深圳）有限责任公司</a:t>
            </a:r>
          </a:p>
        </p:txBody>
      </p:sp>
      <p:sp>
        <p:nvSpPr>
          <p:cNvPr id="9" name="内容占位符 2"/>
          <p:cNvSpPr>
            <a:spLocks noGrp="1"/>
          </p:cNvSpPr>
          <p:nvPr>
            <p:custDataLst>
              <p:tags r:id="rId1"/>
            </p:custDataLst>
          </p:nvPr>
        </p:nvSpPr>
        <p:spPr>
          <a:xfrm>
            <a:off x="838200" y="1408430"/>
            <a:ext cx="16877030" cy="772858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bg1"/>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bg1"/>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bg1"/>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bg1"/>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bg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zh-CN" altLang="en-US" sz="2400">
              <a:solidFill>
                <a:schemeClr val="tx1"/>
              </a:solidFill>
              <a:latin typeface="楷体" panose="02010609060101010101" charset="-122"/>
              <a:ea typeface="楷体" panose="02010609060101010101" charset="-122"/>
              <a:sym typeface="+mn-ea"/>
            </a:endParaRPr>
          </a:p>
        </p:txBody>
      </p:sp>
      <p:sp>
        <p:nvSpPr>
          <p:cNvPr id="11" name="文本框 10"/>
          <p:cNvSpPr txBox="1"/>
          <p:nvPr/>
        </p:nvSpPr>
        <p:spPr>
          <a:xfrm>
            <a:off x="920115" y="6896100"/>
            <a:ext cx="16447770" cy="1708785"/>
          </a:xfrm>
          <a:prstGeom prst="rect">
            <a:avLst/>
          </a:prstGeom>
        </p:spPr>
        <p:style>
          <a:lnRef idx="2">
            <a:schemeClr val="dk1"/>
          </a:lnRef>
          <a:fillRef idx="1">
            <a:schemeClr val="lt1"/>
          </a:fillRef>
          <a:effectRef idx="0">
            <a:schemeClr val="dk1"/>
          </a:effectRef>
          <a:fontRef idx="minor">
            <a:schemeClr val="dk1"/>
          </a:fontRef>
        </p:style>
        <p:txBody>
          <a:bodyPr wrap="square" rtlCol="0">
            <a:noAutofit/>
          </a:bodyPr>
          <a:lstStyle/>
          <a:p>
            <a:r>
              <a:rPr lang="zh-CN" altLang="en-US" sz="2400">
                <a:latin typeface="+mn-ea"/>
                <a:cs typeface="+mn-ea"/>
              </a:rPr>
              <a:t>在业务部门举办热门活动时，伴随着客户流量突增翻倍的情况，</a:t>
            </a:r>
            <a:r>
              <a:rPr lang="en-US" altLang="zh-CN" sz="2400">
                <a:latin typeface="+mn-ea"/>
                <a:cs typeface="+mn-ea"/>
              </a:rPr>
              <a:t>Klustron</a:t>
            </a:r>
            <a:r>
              <a:rPr lang="zh-CN" altLang="en-US" sz="2400">
                <a:latin typeface="+mn-ea"/>
                <a:cs typeface="+mn-ea"/>
              </a:rPr>
              <a:t>弹性扩缩容能够轻松应对流量高峰。</a:t>
            </a:r>
          </a:p>
          <a:p>
            <a:pPr marL="285750" indent="-285750">
              <a:buFont typeface="Wingdings" panose="05000000000000000000" charset="0"/>
              <a:buChar char="n"/>
            </a:pPr>
            <a:r>
              <a:rPr lang="zh-CN" altLang="en-US" sz="2400">
                <a:latin typeface="+mn-ea"/>
                <a:cs typeface="+mn-ea"/>
              </a:rPr>
              <a:t>活动开始前，流量属于日常平稳流量，使用常规的计算和存储节点就可以承载。</a:t>
            </a:r>
          </a:p>
          <a:p>
            <a:pPr marL="285750" indent="-285750">
              <a:buFont typeface="Wingdings" panose="05000000000000000000" charset="0"/>
              <a:buChar char="n"/>
            </a:pPr>
            <a:r>
              <a:rPr lang="zh-CN" altLang="en-US" sz="2400">
                <a:latin typeface="+mn-ea"/>
                <a:cs typeface="+mn-ea"/>
              </a:rPr>
              <a:t>活动进行中，将准备好的资源在活动开始前执行集群扩容，用来应对活动中一波又一波流量高峰。</a:t>
            </a:r>
          </a:p>
          <a:p>
            <a:pPr marL="285750" indent="-285750">
              <a:buFont typeface="Wingdings" panose="05000000000000000000" charset="0"/>
              <a:buChar char="n"/>
            </a:pPr>
            <a:r>
              <a:rPr lang="zh-CN" altLang="en-US" sz="2400">
                <a:latin typeface="+mn-ea"/>
                <a:cs typeface="+mn-ea"/>
              </a:rPr>
              <a:t>活动结束后，客户流量会恢复日常平稳状态，可以通过集群缩容方式来将计算和存储节点进行缩容，恢复常规集群规模。</a:t>
            </a:r>
          </a:p>
        </p:txBody>
      </p:sp>
      <p:pic>
        <p:nvPicPr>
          <p:cNvPr id="13" name="图片 12"/>
          <p:cNvPicPr>
            <a:picLocks noChangeAspect="1"/>
          </p:cNvPicPr>
          <p:nvPr>
            <p:custDataLst>
              <p:tags r:id="rId2"/>
            </p:custDataLst>
          </p:nvPr>
        </p:nvPicPr>
        <p:blipFill>
          <a:blip r:embed="rId6"/>
          <a:stretch>
            <a:fillRect/>
          </a:stretch>
        </p:blipFill>
        <p:spPr>
          <a:xfrm>
            <a:off x="457200" y="1562100"/>
            <a:ext cx="17432655" cy="437705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73d9a1c-fe15-4ba3-8c96-734a34f5ddf0"/>
  <p:tag name="COMMONDATA" val="eyJoZGlkIjoiMmQxZTE0YWJjYzEwZWU2YTRhZGY3YWFlZDE5MGZkNT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1029</Words>
  <Application>Microsoft Office PowerPoint</Application>
  <PresentationFormat>自定义</PresentationFormat>
  <Paragraphs>118</Paragraphs>
  <Slides>19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楷体</vt:lpstr>
      <vt:lpstr>Aileron Heavy</vt:lpstr>
      <vt:lpstr>Wingdings</vt:lpstr>
      <vt:lpstr>Aileron Thin Bold</vt:lpstr>
      <vt:lpstr>宋体</vt:lpstr>
      <vt:lpstr>字由点字典黑 65J</vt:lpstr>
      <vt:lpstr>Calibri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蓝白色简约图形创业计划书简约企业介绍中文演示文稿</dc:title>
  <dc:creator>kunlunbase 025</dc:creator>
  <cp:lastModifiedBy>kunlunbase 025</cp:lastModifiedBy>
  <cp:revision>239</cp:revision>
  <dcterms:created xsi:type="dcterms:W3CDTF">2006-08-16T00:00:00Z</dcterms:created>
  <dcterms:modified xsi:type="dcterms:W3CDTF">2023-08-09T05:59:24Z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3BB610A3F56E47B68232362A16D0BF3C_13</vt:lpwstr>
  </property>
  <property fmtid="{D5CDD505-2E9C-101B-9397-08002B2CF9AE}" pid="3" name="KSOProductBuildVer">
    <vt:lpwstr>2052-12.1.0.15120</vt:lpwstr>
  </property>
</Properties>
</file>